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Source Code Pro"/>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SourceCodePr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SourceCodePro-italic.fntdata"/><Relationship Id="rId21" Type="http://schemas.openxmlformats.org/officeDocument/2006/relationships/slide" Target="slides/slide16.xml"/><Relationship Id="rId43" Type="http://schemas.openxmlformats.org/officeDocument/2006/relationships/font" Target="fonts/SourceCodePro-bold.fntdata"/><Relationship Id="rId24" Type="http://schemas.openxmlformats.org/officeDocument/2006/relationships/slide" Target="slides/slide19.xml"/><Relationship Id="rId46" Type="http://schemas.openxmlformats.org/officeDocument/2006/relationships/font" Target="fonts/Oswald-regular.fntdata"/><Relationship Id="rId23" Type="http://schemas.openxmlformats.org/officeDocument/2006/relationships/slide" Target="slides/slide18.xml"/><Relationship Id="rId45"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fact-tank/2020/02/06/10-facts-about-americans-and-online-dating/" TargetMode="External"/><Relationship Id="rId3" Type="http://schemas.openxmlformats.org/officeDocument/2006/relationships/hyperlink" Target="https://www.statista.com/topics/2158/online-dat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we are team 6 and  we will be presenting our project on okcupid profiles.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f4abce59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f4abce59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demographic visualizations, comparing different descriptive characteristics across gender.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most part, males and females filled out the </a:t>
            </a:r>
            <a:r>
              <a:rPr lang="en"/>
              <a:t>questionnaires</a:t>
            </a:r>
            <a:r>
              <a:rPr lang="en"/>
              <a:t> in a similar manner.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majority of users do not smoke and they drink socially.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under the body type attribute, men tended describe themselves as average and fit.</a:t>
            </a:r>
            <a:endParaRPr/>
          </a:p>
          <a:p>
            <a:pPr indent="0" lvl="0" marL="0" rtl="0" algn="l">
              <a:spcBef>
                <a:spcPts val="0"/>
              </a:spcBef>
              <a:spcAft>
                <a:spcPts val="0"/>
              </a:spcAft>
              <a:buNone/>
            </a:pPr>
            <a:r>
              <a:rPr lang="en"/>
              <a:t>However, women left this attribute blank or labeled themself as thin, curvy or full figured.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f4abce59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f4abce59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left are the </a:t>
            </a:r>
            <a:r>
              <a:rPr lang="en"/>
              <a:t>Visualizations on education level and job type by gender. </a:t>
            </a:r>
            <a:r>
              <a:rPr lang="en"/>
              <a:t> </a:t>
            </a:r>
            <a:endParaRPr/>
          </a:p>
          <a:p>
            <a:pPr indent="0" lvl="0" marL="0" rtl="0" algn="l">
              <a:spcBef>
                <a:spcPts val="0"/>
              </a:spcBef>
              <a:spcAft>
                <a:spcPts val="0"/>
              </a:spcAft>
              <a:buNone/>
            </a:pPr>
            <a:r>
              <a:rPr lang="en"/>
              <a:t>When looking at the education attribute, women and men were more even in the masters program </a:t>
            </a:r>
            <a:r>
              <a:rPr lang="en"/>
              <a:t>category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t>
            </a:r>
            <a:r>
              <a:rPr lang="en"/>
              <a:t>since these profiles were located and collect based in SF area</a:t>
            </a:r>
            <a:r>
              <a:rPr lang="en"/>
              <a:t>, it is not surprising to see that a lot of user’s jobs were in the STEM industry. While a a large portion of females are in the healthcare/education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are our </a:t>
            </a:r>
            <a:r>
              <a:rPr lang="en"/>
              <a:t>ethnicity breakdown.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f4abce59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f4abce59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78b85db4f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78b85db4f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rPr>
              <a:t>LDA is based on probabilistic graphing modeling, which will return the documents that belong to a topic in a corpus and the words that belong to a topic. LDA uses the CountVectorizer as a document word matrix input.</a:t>
            </a:r>
            <a:endParaRPr sz="1000"/>
          </a:p>
          <a:p>
            <a:pPr indent="0" lvl="0" marL="0" rtl="0" algn="l">
              <a:lnSpc>
                <a:spcPct val="150000"/>
              </a:lnSpc>
              <a:spcBef>
                <a:spcPts val="0"/>
              </a:spcBef>
              <a:spcAft>
                <a:spcPts val="0"/>
              </a:spcAft>
              <a:buNone/>
            </a:pPr>
            <a:r>
              <a:rPr lang="en" sz="1000">
                <a:solidFill>
                  <a:schemeClr val="dk1"/>
                </a:solidFill>
              </a:rPr>
              <a:t>NMF is based on linear algebra, which uses the original matrix (A) from the TfidfVectorizer and gives two matrices (W and H). W is the topics found and H is the weights for those topics.</a:t>
            </a:r>
            <a:endParaRPr sz="1000">
              <a:solidFill>
                <a:schemeClr val="dk1"/>
              </a:solidFill>
            </a:endParaRPr>
          </a:p>
          <a:p>
            <a:pPr indent="0" lvl="0" marL="0" rtl="0" algn="l">
              <a:lnSpc>
                <a:spcPct val="150000"/>
              </a:lnSpc>
              <a:spcBef>
                <a:spcPts val="0"/>
              </a:spcBef>
              <a:spcAft>
                <a:spcPts val="0"/>
              </a:spcAft>
              <a:buNone/>
            </a:pPr>
            <a:r>
              <a:rPr lang="en" sz="1000">
                <a:solidFill>
                  <a:schemeClr val="dk1"/>
                </a:solidFill>
              </a:rPr>
              <a:t>CountVectorizer tokenizes a collection of text documents. This returns an encoded matrix with a length of the entire corpus and a width of word count with a frequency count under each word. </a:t>
            </a:r>
            <a:endParaRPr sz="1000">
              <a:solidFill>
                <a:schemeClr val="dk1"/>
              </a:solidFill>
            </a:endParaRPr>
          </a:p>
          <a:p>
            <a:pPr indent="0" lvl="0" marL="0" rtl="0" algn="l">
              <a:lnSpc>
                <a:spcPct val="150000"/>
              </a:lnSpc>
              <a:spcBef>
                <a:spcPts val="0"/>
              </a:spcBef>
              <a:spcAft>
                <a:spcPts val="0"/>
              </a:spcAft>
              <a:buNone/>
            </a:pPr>
            <a:r>
              <a:rPr lang="en" sz="1000">
                <a:solidFill>
                  <a:schemeClr val="dk1"/>
                </a:solidFill>
              </a:rPr>
              <a:t>TF-IDF quantifies a word in documents, which computes a weight to each word, signifying the importance of the word in the document and corpus.</a:t>
            </a:r>
            <a:endParaRPr sz="1000">
              <a:solidFill>
                <a:schemeClr val="dk1"/>
              </a:solidFill>
            </a:endParaRPr>
          </a:p>
          <a:p>
            <a:pPr indent="0" lvl="0" marL="0" rtl="0" algn="l">
              <a:lnSpc>
                <a:spcPct val="150000"/>
              </a:lnSpc>
              <a:spcBef>
                <a:spcPts val="0"/>
              </a:spcBef>
              <a:spcAft>
                <a:spcPts val="0"/>
              </a:spcAft>
              <a:buNone/>
            </a:pPr>
            <a:r>
              <a:rPr lang="en" sz="1000">
                <a:solidFill>
                  <a:schemeClr val="dk1"/>
                </a:solidFill>
              </a:rPr>
              <a:t>TfidfVectorizer will tokenize documents, learn the vocabulary and IDF weightings, and returns a matrix of TF-IDF features. </a:t>
            </a:r>
            <a:endParaRPr sz="10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rPr>
              <a:t>Both of these models cluster profiles/documents to discover topics based on their contents. </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f4abce5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f4abce5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has much more non discernible topics than NMF. </a:t>
            </a:r>
            <a:endParaRPr/>
          </a:p>
          <a:p>
            <a:pPr indent="0" lvl="0" marL="0" rtl="0" algn="l">
              <a:spcBef>
                <a:spcPts val="0"/>
              </a:spcBef>
              <a:spcAft>
                <a:spcPts val="0"/>
              </a:spcAft>
              <a:buNone/>
            </a:pPr>
            <a:r>
              <a:rPr lang="en"/>
              <a:t>We were able to extract topics from NMF with TfidfVectorizer on both nonstemmed and stemmed tokens.</a:t>
            </a:r>
            <a:endParaRPr/>
          </a:p>
          <a:p>
            <a:pPr indent="0" lvl="0" marL="0" rtl="0" algn="l">
              <a:spcBef>
                <a:spcPts val="0"/>
              </a:spcBef>
              <a:spcAft>
                <a:spcPts val="0"/>
              </a:spcAft>
              <a:buNone/>
            </a:pPr>
            <a:r>
              <a:rPr lang="en"/>
              <a:t>We decided to go with NMF with TfidfVectorizer on stemmed tokens as this includes stemmed tokens and would be better for analysis.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f4abce5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f4abce5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extract bigrams and trigrams (a sequence of two and three adjacent elements from a string of tokens).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f4abce59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f4abce59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extracted 6 random clusters from essay 1 and essay 4 as these essays were among the most filled in essays. We were able to discern topics from each cluster.</a:t>
            </a:r>
            <a:endParaRPr/>
          </a:p>
          <a:p>
            <a:pPr indent="0" lvl="0" marL="0" rtl="0" algn="l">
              <a:spcBef>
                <a:spcPts val="0"/>
              </a:spcBef>
              <a:spcAft>
                <a:spcPts val="0"/>
              </a:spcAft>
              <a:buNone/>
            </a:pPr>
            <a:r>
              <a:rPr lang="en"/>
              <a:t>These clusters can be utilized by OkCupid to cluster profiles based on what they write in their essays. These essays have much more personal information than the generic </a:t>
            </a:r>
            <a:r>
              <a:rPr lang="en"/>
              <a:t>attributes</a:t>
            </a:r>
            <a:r>
              <a:rPr lang="en"/>
              <a:t>. The words that appear earlier in the token column appear most often throughout the profiles. </a:t>
            </a:r>
            <a:endParaRPr/>
          </a:p>
          <a:p>
            <a:pPr indent="0" lvl="0" marL="0" rtl="0" algn="l">
              <a:spcBef>
                <a:spcPts val="0"/>
              </a:spcBef>
              <a:spcAft>
                <a:spcPts val="0"/>
              </a:spcAft>
              <a:buNone/>
            </a:pPr>
            <a:r>
              <a:rPr lang="en"/>
              <a:t>If users were to rank these essays and OkCupid took these rankings into account, they can improve user matching experience.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Essay 1 - life style (Work hard &amp; play hard, Enjoy life, Good doers, Full timers, Higher education, Tech Industry)</a:t>
            </a:r>
            <a:endParaRPr/>
          </a:p>
          <a:p>
            <a:pPr indent="0" lvl="0" marL="0" rtl="0" algn="l">
              <a:spcBef>
                <a:spcPts val="0"/>
              </a:spcBef>
              <a:spcAft>
                <a:spcPts val="0"/>
              </a:spcAft>
              <a:buNone/>
            </a:pPr>
            <a:r>
              <a:rPr lang="en"/>
              <a:t>Essay 4 - Hiphop, Anything goes, Harry potter, Foodies, Fantasy, Comedies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7fef7280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7fef7280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and lowest word usage</a:t>
            </a:r>
            <a:endParaRPr/>
          </a:p>
          <a:p>
            <a:pPr indent="0" lvl="0" marL="0" rtl="0" algn="l">
              <a:spcBef>
                <a:spcPts val="0"/>
              </a:spcBef>
              <a:spcAft>
                <a:spcPts val="0"/>
              </a:spcAft>
              <a:buNone/>
            </a:pPr>
            <a:r>
              <a:rPr lang="en"/>
              <a:t>People can connect based on fandom words - game of thrones and harry potter.</a:t>
            </a:r>
            <a:endParaRPr/>
          </a:p>
          <a:p>
            <a:pPr indent="0" lvl="0" marL="0" rtl="0" algn="l">
              <a:spcBef>
                <a:spcPts val="0"/>
              </a:spcBef>
              <a:spcAft>
                <a:spcPts val="0"/>
              </a:spcAft>
              <a:buNone/>
            </a:pPr>
            <a:r>
              <a:rPr lang="en"/>
              <a:t>Also connect on current life situation, working full time, non profit, grad 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users were more niche specific, then connect on finding nemo or master degree.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Left(essay4)</a:t>
            </a:r>
            <a:endParaRPr/>
          </a:p>
          <a:p>
            <a:pPr indent="0" lvl="0" marL="0" rtl="0" algn="l">
              <a:spcBef>
                <a:spcPts val="0"/>
              </a:spcBef>
              <a:spcAft>
                <a:spcPts val="0"/>
              </a:spcAft>
              <a:buNone/>
            </a:pPr>
            <a:r>
              <a:rPr lang="en"/>
              <a:t>Right(essay1)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7fef7280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7fef7280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users can</a:t>
            </a:r>
            <a:r>
              <a:rPr lang="en"/>
              <a:t> connect on current life situation, working full time, non profit, grad school, among this topic</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4abce59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4abce59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analysis, we combined all 10 essays into one essay chunk and performed topic modeling. We were able to label all 20 clusters. There were a couple clusters that had similar topics such as family and friends or San Francisco/Bay Area. </a:t>
            </a:r>
            <a:endParaRPr/>
          </a:p>
          <a:p>
            <a:pPr indent="0" lvl="0" marL="0" rtl="0" algn="l">
              <a:spcBef>
                <a:spcPts val="0"/>
              </a:spcBef>
              <a:spcAft>
                <a:spcPts val="0"/>
              </a:spcAft>
              <a:buNone/>
            </a:pPr>
            <a:r>
              <a:rPr lang="en"/>
              <a:t>We will use these clusters in our matching algorithm.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the top 20 words that appeared throughout all the combined essays in the whole corpus or across all essays. People like family and friends, sense of humor, watching movies, trying new things and so 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5c73d55d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5c73d55d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f4abce5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f4abce5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Clusters 9 and 14 - family and friends group (male and female more evenly distributed)</a:t>
            </a:r>
            <a:endParaRPr/>
          </a:p>
          <a:p>
            <a:pPr indent="0" lvl="0" marL="0" rtl="0" algn="l">
              <a:spcBef>
                <a:spcPts val="0"/>
              </a:spcBef>
              <a:spcAft>
                <a:spcPts val="0"/>
              </a:spcAft>
              <a:buNone/>
            </a:pPr>
            <a:r>
              <a:rPr lang="en"/>
              <a:t>Cluster 6 - trying new things/explorers (male and female more evenly distributed)</a:t>
            </a:r>
            <a:endParaRPr/>
          </a:p>
          <a:p>
            <a:pPr indent="0" lvl="0" marL="0" rtl="0" algn="l">
              <a:spcBef>
                <a:spcPts val="0"/>
              </a:spcBef>
              <a:spcAft>
                <a:spcPts val="0"/>
              </a:spcAft>
              <a:buNone/>
            </a:pPr>
            <a:r>
              <a:rPr lang="en"/>
              <a:t>Cluster 8 - Gamers, big difference between male and female</a:t>
            </a:r>
            <a:endParaRPr/>
          </a:p>
          <a:p>
            <a:pPr indent="0" lvl="0" marL="0" rtl="0" algn="l">
              <a:spcBef>
                <a:spcPts val="0"/>
              </a:spcBef>
              <a:spcAft>
                <a:spcPts val="0"/>
              </a:spcAft>
              <a:buNone/>
            </a:pPr>
            <a:r>
              <a:rPr lang="en"/>
              <a:t>Cluster 1 (in the last cluster) - Youtubers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f4abce5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f4abce5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78b85db4f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78b85db4f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Regading sentiment analysis, we applied Textblob package using the default pattern anlyzer. Textblob measures text based on Polarity and subjectivity.</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Polarity measures how positive or negative a user is. Subjectivity measures how subject a profile is. Higher score implies that the user includes more personal texts.</a:t>
            </a:r>
            <a:endParaRPr sz="1050">
              <a:solidFill>
                <a:schemeClr val="dk1"/>
              </a:solidFill>
              <a:highlight>
                <a:srgbClr val="FFFFFF"/>
              </a:highlight>
            </a:endParaRPr>
          </a:p>
          <a:p>
            <a:pPr indent="0" lvl="0" marL="0" rtl="0" algn="l">
              <a:spcBef>
                <a:spcPts val="11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performed sentiment analysis with TextBlob using the default PatternAnalyzer.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Textblob measures text based on 2 criteria: Polarity and Subjectivity.</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Polarity is a measure of how negative or positive a user is.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Subjectivity is a mesaure of how subjective a profile si - so profiles that have a higher score includes more personal or subjective text.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Positive    55322</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Neutral      2731</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Negative     1521</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78b85db4f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78b85db4f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t>So applying this method, We want to find the sentiment analysis across demographic groups. First, among ages, we can see that as the users get older, users tend to be positive.Between the sex, females are more positive than male, while among the generations, x-generation and babyboomers have higher score.</a:t>
            </a:r>
            <a:endParaRPr/>
          </a:p>
          <a:p>
            <a:pPr indent="0" lvl="0" marL="0" rtl="0" algn="l">
              <a:spcBef>
                <a:spcPts val="11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explore the sentiment across different demographic groups.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From the plots above, we can see that as age increases, sentiment or positivity increases.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extreme negativity decreases across generations .GenX and Millenials have relativiely the same polarity score, but Baby Boomers has a higher score.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Females have higher polarity (more positive) and higher subjectivity (more personal)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f4abce59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f4abce59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78b85db4f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78b85db4f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a:t>We also want to find the ideal partners using Jaccard similarity. Jaccard similarity measures how users are similar. We also set some conditions that users clusters and sentiments must be the same. So our algorithm finds best match based on jaccard similarity score and the condition.</a:t>
            </a:r>
            <a:endParaRPr/>
          </a:p>
          <a:p>
            <a:pPr indent="0" lvl="0" marL="0" rtl="0" algn="l">
              <a:spcBef>
                <a:spcPts val="11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Jaccard Similarity score function - </a:t>
            </a:r>
            <a:r>
              <a:rPr lang="en" sz="1200">
                <a:solidFill>
                  <a:srgbClr val="E91D63"/>
                </a:solidFill>
              </a:rPr>
              <a:t>The Jaccard Similarity is the ratio of the size of the intersection of two sets to the size of their union. Score is between 0 and 1 and the 1 is the highest.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Applying jaccard similarity, our matching function calculates all the scores between the user and all other profiles. And the function selects the profile with the highest score.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set the condition where cluster and sentiment has to match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f4abce59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f4abce59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first match, the algorith matched a gay male with another gay male at a 64% Jaccard similarity score. </a:t>
            </a:r>
            <a:endParaRPr/>
          </a:p>
          <a:p>
            <a:pPr indent="0" lvl="0" marL="0" rtl="0" algn="l">
              <a:spcBef>
                <a:spcPts val="0"/>
              </a:spcBef>
              <a:spcAft>
                <a:spcPts val="0"/>
              </a:spcAft>
              <a:buNone/>
            </a:pPr>
            <a:r>
              <a:rPr lang="en"/>
              <a:t>We also test the algorithm on straight male and female, which gave a similarity score of 53.8%.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an unsophisticated and simple model compared to OkCupid’s algorithm, however it shows how we can incorporate topic modeling and clustering, text analysis, and sentiment analysis, in improving the matching algorithm.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5c73d55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5c73d55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78b85db4f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78b85db4f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PEGGY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Here we </a:t>
            </a:r>
            <a:r>
              <a:rPr lang="en"/>
              <a:t>word clouds</a:t>
            </a:r>
            <a:r>
              <a:rPr lang="en"/>
              <a:t> comparing the top words among male and female </a:t>
            </a:r>
            <a:r>
              <a:rPr lang="en"/>
              <a:t>profiles</a:t>
            </a:r>
            <a:r>
              <a:rPr lang="en"/>
              <a:t> where Females tend to mention family/friends more than males do.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f4abce59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f4abce59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PEGGY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While in the combined word cloud,  top mentions are SF/ bay area, family/ friend, sense humor</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78b85db4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78b85db4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PEGGY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We chose this topic because: there is a significant increase in the industry </a:t>
            </a:r>
            <a:r>
              <a:rPr b="1" lang="en"/>
              <a:t>especially</a:t>
            </a:r>
            <a:r>
              <a:rPr b="1" lang="en"/>
              <a:t> in this current pandemic. </a:t>
            </a:r>
            <a:endParaRPr b="1"/>
          </a:p>
          <a:p>
            <a:pPr indent="0" lvl="0" marL="0" rtl="0" algn="l">
              <a:spcBef>
                <a:spcPts val="0"/>
              </a:spcBef>
              <a:spcAft>
                <a:spcPts val="0"/>
              </a:spcAft>
              <a:buNone/>
            </a:pPr>
            <a:r>
              <a:rPr b="1" lang="en"/>
              <a:t>Our objective is to improve upon the apps algorithm and  </a:t>
            </a:r>
            <a:r>
              <a:rPr lang="en">
                <a:solidFill>
                  <a:schemeClr val="dk1"/>
                </a:solidFill>
              </a:rPr>
              <a:t>Find specific words used by profiles in the clusters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u="sng">
                <a:solidFill>
                  <a:schemeClr val="hlink"/>
                </a:solidFill>
                <a:hlinkClick r:id="rId2"/>
              </a:rPr>
              <a:t>https://www.pewresearch.org/fact-tank/2020/02/06/10-facts-about-americans-and-online-dating/</a:t>
            </a:r>
            <a:endParaRPr/>
          </a:p>
          <a:p>
            <a:pPr indent="0" lvl="0" marL="0" rtl="0" algn="l">
              <a:spcBef>
                <a:spcPts val="0"/>
              </a:spcBef>
              <a:spcAft>
                <a:spcPts val="0"/>
              </a:spcAft>
              <a:buNone/>
            </a:pPr>
            <a:r>
              <a:rPr lang="en" u="sng">
                <a:solidFill>
                  <a:schemeClr val="hlink"/>
                </a:solidFill>
                <a:hlinkClick r:id="rId3"/>
              </a:rPr>
              <a:t>https://www.statista.com/topics/2158/online-dating/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f4abce593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f4abce593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an unsophisticated and simple model compared to OkCupid’s algorithm, however it shows how we can incorporate topic modeling and clustering, text analysis, and sentiment analysis, in improving the matching algorithm.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things to improve: dataset did not include any match rate or meet up rate. This can help in creating a success rate or be used in predictive modeling.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5c73d55d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5c73d55d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5c73d55d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5c73d55d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ef42a0d9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ef42a0d9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PEGGY</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We will go over our data cleaning process, analysis, approaches, wordcloud, conclusion and closing with a Q&amp;A</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5c73d55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5c73d55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ef42a0d94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ef42a0d94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The dataset also includes the following profile attributes: age, relationship status, gender, sexual orientation, body type, diet, drinking, drug usage, education, ethnicity, height, income, job, last time online, location, offspring, pets, religion, astrological sign, smoking, and language spoken.</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There almost 60 thousand profiles with 31 variables. For the 31 variables it included 10 essay topic.</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On the right side are the essay topics.</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5c73d55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5c73d55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24242"/>
                </a:solidFill>
              </a:rPr>
              <a:t>For example, on the image to the right, this table shows the count and percentage of NAs in the dataset that exceed 20%. Most interestingly, essay 8 </a:t>
            </a:r>
            <a:r>
              <a:rPr lang="en" sz="1200">
                <a:solidFill>
                  <a:schemeClr val="dk1"/>
                </a:solidFill>
              </a:rPr>
              <a:t>'The most private thing I am willing to admit' and  'essay6' : 'I spend a lot of time thinking about' are </a:t>
            </a:r>
            <a:r>
              <a:rPr lang="en" sz="1200">
                <a:solidFill>
                  <a:schemeClr val="dk1"/>
                </a:solidFill>
              </a:rPr>
              <a:t>extremely</a:t>
            </a:r>
            <a:r>
              <a:rPr lang="en" sz="1200">
                <a:solidFill>
                  <a:schemeClr val="dk1"/>
                </a:solidFill>
              </a:rPr>
              <a:t> personal” and were left out by a large portion of users. </a:t>
            </a:r>
            <a:endParaRPr sz="1200">
              <a:solidFill>
                <a:schemeClr val="dk1"/>
              </a:solidFill>
            </a:endParaRPr>
          </a:p>
          <a:p>
            <a:pPr indent="0" lvl="0" marL="0" rtl="0" algn="l">
              <a:lnSpc>
                <a:spcPct val="115000"/>
              </a:lnSpc>
              <a:spcBef>
                <a:spcPts val="1600"/>
              </a:spcBef>
              <a:spcAft>
                <a:spcPts val="0"/>
              </a:spcAft>
              <a:buNone/>
            </a:pPr>
            <a:r>
              <a:rPr lang="en" sz="1200">
                <a:solidFill>
                  <a:schemeClr val="dk1"/>
                </a:solidFill>
              </a:rPr>
              <a:t>These blank spaces are interesting and were purposefully left blank by the user. Removing these values can alter matching outcomes. Instead, we replaced NA values with 0 instead of removing them.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Instead, we removed </a:t>
            </a:r>
            <a:r>
              <a:rPr lang="en" sz="1200">
                <a:solidFill>
                  <a:schemeClr val="dk1"/>
                </a:solidFill>
              </a:rPr>
              <a:t>users</a:t>
            </a:r>
            <a:r>
              <a:rPr lang="en" sz="1200">
                <a:solidFill>
                  <a:schemeClr val="dk1"/>
                </a:solidFill>
              </a:rPr>
              <a:t> over 64 as the average retirement is 65. This also removed extreme outliers such as users who labeled </a:t>
            </a:r>
            <a:r>
              <a:rPr lang="en" sz="1200">
                <a:solidFill>
                  <a:schemeClr val="dk1"/>
                </a:solidFill>
              </a:rPr>
              <a:t>themselves</a:t>
            </a:r>
            <a:r>
              <a:rPr lang="en" sz="1200">
                <a:solidFill>
                  <a:schemeClr val="dk1"/>
                </a:solidFill>
              </a:rPr>
              <a:t> as over 100 years old.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If we were to remove based on IQR, we would have needed to remove about 3k profiles over 52 years old, which removed a demographic (baby boomers) we were interested in.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Within our dataset there are Too many NA values (55,700 rows contain NA values), if we Removing values might cause different outcomes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600"/>
              </a:spcBef>
              <a:spcAft>
                <a:spcPts val="160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4abce59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4abce59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textual analysis we have 2 </a:t>
            </a:r>
            <a:r>
              <a:rPr lang="en"/>
              <a:t>tokenization</a:t>
            </a:r>
            <a:r>
              <a:rPr lang="en"/>
              <a:t> functions: one with stemming and one without stemming. </a:t>
            </a:r>
            <a:endParaRPr/>
          </a:p>
          <a:p>
            <a:pPr indent="0" lvl="0" marL="0" rtl="0" algn="l">
              <a:spcBef>
                <a:spcPts val="0"/>
              </a:spcBef>
              <a:spcAft>
                <a:spcPts val="0"/>
              </a:spcAft>
              <a:buNone/>
            </a:pPr>
            <a:r>
              <a:rPr lang="en"/>
              <a:t>Both of these functions included remove punctuation, white space, converting uppercase to lowercase and removing 179 stopwords by using nltk.Then we tokenized each sentence, then we tokenized each word.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image below is the before and after result </a:t>
            </a:r>
            <a:r>
              <a:rPr lang="en">
                <a:solidFill>
                  <a:schemeClr val="dk1"/>
                </a:solidFill>
              </a:rPr>
              <a:t>tokenization</a:t>
            </a:r>
            <a:r>
              <a:rPr lang="en">
                <a:solidFill>
                  <a:schemeClr val="dk1"/>
                </a:solidFill>
              </a:rPr>
              <a:t> with stemming and removing stop 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f4abce59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f4abce59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our exploratory analysis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Here are some demographic visualizations, comparing different descriptive characteristics across gender.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32.png"/><Relationship Id="rId7" Type="http://schemas.openxmlformats.org/officeDocument/2006/relationships/image" Target="../media/image40.png"/><Relationship Id="rId8"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9.png"/><Relationship Id="rId10" Type="http://schemas.openxmlformats.org/officeDocument/2006/relationships/image" Target="../media/image19.png"/><Relationship Id="rId9"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87375" y="514400"/>
            <a:ext cx="8282400" cy="23151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b="1" lang="en"/>
              <a:t>OkCupid Profiles:</a:t>
            </a:r>
            <a:endParaRPr b="1"/>
          </a:p>
          <a:p>
            <a:pPr indent="0" lvl="0" marL="0" rtl="0" algn="ctr">
              <a:lnSpc>
                <a:spcPct val="150000"/>
              </a:lnSpc>
              <a:spcBef>
                <a:spcPts val="0"/>
              </a:spcBef>
              <a:spcAft>
                <a:spcPts val="0"/>
              </a:spcAft>
              <a:buNone/>
            </a:pPr>
            <a:r>
              <a:rPr b="1" lang="en" sz="1800"/>
              <a:t>Team 6: Kevin Cheung, Kathy Han, Changyeol Lee, Peggy Lee, Yuqing Wang</a:t>
            </a:r>
            <a:endParaRPr b="1" sz="2600"/>
          </a:p>
        </p:txBody>
      </p:sp>
      <p:sp>
        <p:nvSpPr>
          <p:cNvPr id="63" name="Google Shape;63;p13"/>
          <p:cNvSpPr txBox="1"/>
          <p:nvPr>
            <p:ph idx="1" type="subTitle"/>
          </p:nvPr>
        </p:nvSpPr>
        <p:spPr>
          <a:xfrm>
            <a:off x="516450" y="3524975"/>
            <a:ext cx="8111100" cy="11379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2200">
                <a:solidFill>
                  <a:schemeClr val="dk1"/>
                </a:solidFill>
              </a:rPr>
              <a:t>Topic Modeling &amp; Clustering, Sentiment Analysis, and Matching w/ Jaccard Similarity Coefficient</a:t>
            </a:r>
            <a:endParaRPr b="1"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124850" y="-43750"/>
            <a:ext cx="3375000" cy="6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rgbClr val="AC1145"/>
                </a:solidFill>
              </a:rPr>
              <a:t>Demographic Visualizations</a:t>
            </a:r>
            <a:endParaRPr sz="2500">
              <a:solidFill>
                <a:srgbClr val="AC1145"/>
              </a:solidFill>
            </a:endParaRPr>
          </a:p>
        </p:txBody>
      </p:sp>
      <p:grpSp>
        <p:nvGrpSpPr>
          <p:cNvPr id="163" name="Google Shape;163;p22"/>
          <p:cNvGrpSpPr/>
          <p:nvPr/>
        </p:nvGrpSpPr>
        <p:grpSpPr>
          <a:xfrm>
            <a:off x="339175" y="590150"/>
            <a:ext cx="8342450" cy="4422475"/>
            <a:chOff x="339175" y="590150"/>
            <a:chExt cx="8342450" cy="4422475"/>
          </a:xfrm>
        </p:grpSpPr>
        <p:pic>
          <p:nvPicPr>
            <p:cNvPr id="164" name="Google Shape;164;p22"/>
            <p:cNvPicPr preferRelativeResize="0"/>
            <p:nvPr/>
          </p:nvPicPr>
          <p:blipFill>
            <a:blip r:embed="rId3">
              <a:alphaModFix/>
            </a:blip>
            <a:stretch>
              <a:fillRect/>
            </a:stretch>
          </p:blipFill>
          <p:spPr>
            <a:xfrm>
              <a:off x="339175" y="590150"/>
              <a:ext cx="4321376" cy="2204925"/>
            </a:xfrm>
            <a:prstGeom prst="rect">
              <a:avLst/>
            </a:prstGeom>
            <a:noFill/>
            <a:ln>
              <a:noFill/>
            </a:ln>
            <a:effectLst>
              <a:outerShdw blurRad="57150" rotWithShape="0" algn="bl" dir="5400000" dist="19050">
                <a:srgbClr val="000000">
                  <a:alpha val="50000"/>
                </a:srgbClr>
              </a:outerShdw>
            </a:effectLst>
          </p:spPr>
        </p:pic>
        <p:pic>
          <p:nvPicPr>
            <p:cNvPr id="165" name="Google Shape;165;p22"/>
            <p:cNvPicPr preferRelativeResize="0"/>
            <p:nvPr/>
          </p:nvPicPr>
          <p:blipFill>
            <a:blip r:embed="rId4">
              <a:alphaModFix/>
            </a:blip>
            <a:stretch>
              <a:fillRect/>
            </a:stretch>
          </p:blipFill>
          <p:spPr>
            <a:xfrm>
              <a:off x="339175" y="2818525"/>
              <a:ext cx="4321376" cy="2194100"/>
            </a:xfrm>
            <a:prstGeom prst="rect">
              <a:avLst/>
            </a:prstGeom>
            <a:noFill/>
            <a:ln>
              <a:noFill/>
            </a:ln>
            <a:effectLst>
              <a:outerShdw blurRad="57150" rotWithShape="0" algn="bl" dir="5400000" dist="19050">
                <a:srgbClr val="000000">
                  <a:alpha val="50000"/>
                </a:srgbClr>
              </a:outerShdw>
            </a:effectLst>
          </p:spPr>
        </p:pic>
        <p:pic>
          <p:nvPicPr>
            <p:cNvPr id="166" name="Google Shape;166;p22"/>
            <p:cNvPicPr preferRelativeResize="0"/>
            <p:nvPr/>
          </p:nvPicPr>
          <p:blipFill>
            <a:blip r:embed="rId5">
              <a:alphaModFix/>
            </a:blip>
            <a:stretch>
              <a:fillRect/>
            </a:stretch>
          </p:blipFill>
          <p:spPr>
            <a:xfrm>
              <a:off x="4736775" y="590150"/>
              <a:ext cx="3944850" cy="2204926"/>
            </a:xfrm>
            <a:prstGeom prst="rect">
              <a:avLst/>
            </a:prstGeom>
            <a:noFill/>
            <a:ln>
              <a:noFill/>
            </a:ln>
            <a:effectLst>
              <a:outerShdw blurRad="57150" rotWithShape="0" algn="bl" dir="5400000" dist="19050">
                <a:srgbClr val="000000">
                  <a:alpha val="50000"/>
                </a:srgbClr>
              </a:outerShdw>
            </a:effectLst>
          </p:spPr>
        </p:pic>
        <p:pic>
          <p:nvPicPr>
            <p:cNvPr id="167" name="Google Shape;167;p22"/>
            <p:cNvPicPr preferRelativeResize="0"/>
            <p:nvPr/>
          </p:nvPicPr>
          <p:blipFill>
            <a:blip r:embed="rId6">
              <a:alphaModFix/>
            </a:blip>
            <a:stretch>
              <a:fillRect/>
            </a:stretch>
          </p:blipFill>
          <p:spPr>
            <a:xfrm>
              <a:off x="4736775" y="2818525"/>
              <a:ext cx="3936576" cy="2194099"/>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77900" y="74425"/>
            <a:ext cx="8520600" cy="59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rgbClr val="AC1145"/>
                </a:solidFill>
              </a:rPr>
              <a:t>Demographic Visualizations</a:t>
            </a:r>
            <a:endParaRPr sz="2500">
              <a:highlight>
                <a:srgbClr val="AC1145"/>
              </a:highlight>
            </a:endParaRPr>
          </a:p>
        </p:txBody>
      </p:sp>
      <p:pic>
        <p:nvPicPr>
          <p:cNvPr id="173" name="Google Shape;173;p23"/>
          <p:cNvPicPr preferRelativeResize="0"/>
          <p:nvPr/>
        </p:nvPicPr>
        <p:blipFill>
          <a:blip r:embed="rId3">
            <a:alphaModFix/>
          </a:blip>
          <a:stretch>
            <a:fillRect/>
          </a:stretch>
        </p:blipFill>
        <p:spPr>
          <a:xfrm>
            <a:off x="180700" y="720275"/>
            <a:ext cx="4857501" cy="2169051"/>
          </a:xfrm>
          <a:prstGeom prst="rect">
            <a:avLst/>
          </a:prstGeom>
          <a:noFill/>
          <a:ln>
            <a:noFill/>
          </a:ln>
        </p:spPr>
      </p:pic>
      <p:pic>
        <p:nvPicPr>
          <p:cNvPr id="174" name="Google Shape;174;p23"/>
          <p:cNvPicPr preferRelativeResize="0"/>
          <p:nvPr/>
        </p:nvPicPr>
        <p:blipFill>
          <a:blip r:embed="rId4">
            <a:alphaModFix/>
          </a:blip>
          <a:stretch>
            <a:fillRect/>
          </a:stretch>
        </p:blipFill>
        <p:spPr>
          <a:xfrm>
            <a:off x="180700" y="2889325"/>
            <a:ext cx="4857499" cy="2164174"/>
          </a:xfrm>
          <a:prstGeom prst="rect">
            <a:avLst/>
          </a:prstGeom>
          <a:noFill/>
          <a:ln>
            <a:noFill/>
          </a:ln>
        </p:spPr>
      </p:pic>
      <p:pic>
        <p:nvPicPr>
          <p:cNvPr id="175" name="Google Shape;175;p23"/>
          <p:cNvPicPr preferRelativeResize="0"/>
          <p:nvPr/>
        </p:nvPicPr>
        <p:blipFill>
          <a:blip r:embed="rId5">
            <a:alphaModFix/>
          </a:blip>
          <a:stretch>
            <a:fillRect/>
          </a:stretch>
        </p:blipFill>
        <p:spPr>
          <a:xfrm>
            <a:off x="5451107" y="807925"/>
            <a:ext cx="3078144" cy="4054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Modeling &amp; Clustering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solidFill>
                  <a:srgbClr val="AC1145"/>
                </a:solidFill>
              </a:rPr>
              <a:t>Topic modeling &amp; Approaches</a:t>
            </a:r>
            <a:endParaRPr>
              <a:solidFill>
                <a:srgbClr val="AC1145"/>
              </a:solidFill>
            </a:endParaRPr>
          </a:p>
        </p:txBody>
      </p:sp>
      <p:sp>
        <p:nvSpPr>
          <p:cNvPr id="186" name="Google Shape;186;p25"/>
          <p:cNvSpPr txBox="1"/>
          <p:nvPr>
            <p:ph idx="1" type="body"/>
          </p:nvPr>
        </p:nvSpPr>
        <p:spPr>
          <a:xfrm>
            <a:off x="311700" y="1297675"/>
            <a:ext cx="8520600" cy="35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swald"/>
                <a:ea typeface="Oswald"/>
                <a:cs typeface="Oswald"/>
                <a:sym typeface="Oswald"/>
              </a:rPr>
              <a:t>Topic modeling </a:t>
            </a:r>
            <a:endParaRPr>
              <a:solidFill>
                <a:srgbClr val="000000"/>
              </a:solidFill>
              <a:latin typeface="Oswald"/>
              <a:ea typeface="Oswald"/>
              <a:cs typeface="Oswald"/>
              <a:sym typeface="Oswald"/>
            </a:endParaRPr>
          </a:p>
          <a:p>
            <a:pPr indent="457200" lvl="0" marL="0" rtl="0" algn="l">
              <a:spcBef>
                <a:spcPts val="1600"/>
              </a:spcBef>
              <a:spcAft>
                <a:spcPts val="0"/>
              </a:spcAft>
              <a:buNone/>
            </a:pPr>
            <a:r>
              <a:rPr lang="en">
                <a:solidFill>
                  <a:srgbClr val="000000"/>
                </a:solidFill>
                <a:latin typeface="Oswald"/>
                <a:ea typeface="Oswald"/>
                <a:cs typeface="Oswald"/>
                <a:sym typeface="Oswald"/>
              </a:rPr>
              <a:t>LDA</a:t>
            </a:r>
            <a:r>
              <a:rPr i="1" lang="en">
                <a:solidFill>
                  <a:srgbClr val="000000"/>
                </a:solidFill>
                <a:latin typeface="Oswald"/>
                <a:ea typeface="Oswald"/>
                <a:cs typeface="Oswald"/>
                <a:sym typeface="Oswald"/>
              </a:rPr>
              <a:t> </a:t>
            </a:r>
            <a:r>
              <a:rPr lang="en">
                <a:solidFill>
                  <a:srgbClr val="000000"/>
                </a:solidFill>
                <a:latin typeface="Oswald"/>
                <a:ea typeface="Oswald"/>
                <a:cs typeface="Oswald"/>
                <a:sym typeface="Oswald"/>
              </a:rPr>
              <a:t>(Latent Dirichlet Allocation) - probabilistic graphing model</a:t>
            </a:r>
            <a:endParaRPr>
              <a:solidFill>
                <a:srgbClr val="000000"/>
              </a:solidFill>
              <a:latin typeface="Oswald"/>
              <a:ea typeface="Oswald"/>
              <a:cs typeface="Oswald"/>
              <a:sym typeface="Oswald"/>
            </a:endParaRPr>
          </a:p>
          <a:p>
            <a:pPr indent="0" lvl="0" marL="0" rtl="0" algn="l">
              <a:spcBef>
                <a:spcPts val="1600"/>
              </a:spcBef>
              <a:spcAft>
                <a:spcPts val="0"/>
              </a:spcAft>
              <a:buNone/>
            </a:pPr>
            <a:r>
              <a:rPr lang="en">
                <a:solidFill>
                  <a:srgbClr val="000000"/>
                </a:solidFill>
                <a:latin typeface="Oswald"/>
                <a:ea typeface="Oswald"/>
                <a:cs typeface="Oswald"/>
                <a:sym typeface="Oswald"/>
              </a:rPr>
              <a:t>	NMF</a:t>
            </a:r>
            <a:r>
              <a:rPr i="1" lang="en">
                <a:solidFill>
                  <a:srgbClr val="000000"/>
                </a:solidFill>
                <a:latin typeface="Oswald"/>
                <a:ea typeface="Oswald"/>
                <a:cs typeface="Oswald"/>
                <a:sym typeface="Oswald"/>
              </a:rPr>
              <a:t> </a:t>
            </a:r>
            <a:r>
              <a:rPr lang="en">
                <a:solidFill>
                  <a:srgbClr val="000000"/>
                </a:solidFill>
                <a:latin typeface="Oswald"/>
                <a:ea typeface="Oswald"/>
                <a:cs typeface="Oswald"/>
                <a:sym typeface="Oswald"/>
              </a:rPr>
              <a:t>(Non-negative Matrix Factorization) - linear algebra </a:t>
            </a:r>
            <a:endParaRPr>
              <a:solidFill>
                <a:srgbClr val="000000"/>
              </a:solidFill>
              <a:latin typeface="Oswald"/>
              <a:ea typeface="Oswald"/>
              <a:cs typeface="Oswald"/>
              <a:sym typeface="Oswald"/>
            </a:endParaRPr>
          </a:p>
          <a:p>
            <a:pPr indent="0" lvl="0" marL="0" rtl="0" algn="l">
              <a:spcBef>
                <a:spcPts val="1600"/>
              </a:spcBef>
              <a:spcAft>
                <a:spcPts val="0"/>
              </a:spcAft>
              <a:buNone/>
            </a:pPr>
            <a:r>
              <a:rPr lang="en">
                <a:solidFill>
                  <a:srgbClr val="000000"/>
                </a:solidFill>
                <a:latin typeface="Oswald"/>
                <a:ea typeface="Oswald"/>
                <a:cs typeface="Oswald"/>
                <a:sym typeface="Oswald"/>
              </a:rPr>
              <a:t>Approaches to perform LDA and NMF</a:t>
            </a:r>
            <a:endParaRPr>
              <a:solidFill>
                <a:srgbClr val="000000"/>
              </a:solidFill>
              <a:latin typeface="Oswald"/>
              <a:ea typeface="Oswald"/>
              <a:cs typeface="Oswald"/>
              <a:sym typeface="Oswald"/>
            </a:endParaRPr>
          </a:p>
          <a:p>
            <a:pPr indent="0" lvl="0" marL="457200" rtl="0" algn="l">
              <a:spcBef>
                <a:spcPts val="1600"/>
              </a:spcBef>
              <a:spcAft>
                <a:spcPts val="0"/>
              </a:spcAft>
              <a:buNone/>
            </a:pPr>
            <a:r>
              <a:rPr lang="en">
                <a:solidFill>
                  <a:srgbClr val="000000"/>
                </a:solidFill>
                <a:latin typeface="Oswald"/>
                <a:ea typeface="Oswald"/>
                <a:cs typeface="Oswald"/>
                <a:sym typeface="Oswald"/>
              </a:rPr>
              <a:t>CountVectorizer</a:t>
            </a:r>
            <a:r>
              <a:rPr i="1" lang="en">
                <a:solidFill>
                  <a:srgbClr val="000000"/>
                </a:solidFill>
                <a:latin typeface="Oswald"/>
                <a:ea typeface="Oswald"/>
                <a:cs typeface="Oswald"/>
                <a:sym typeface="Oswald"/>
              </a:rPr>
              <a:t> </a:t>
            </a:r>
            <a:r>
              <a:rPr lang="en">
                <a:solidFill>
                  <a:srgbClr val="000000"/>
                </a:solidFill>
                <a:latin typeface="Oswald"/>
                <a:ea typeface="Oswald"/>
                <a:cs typeface="Oswald"/>
                <a:sym typeface="Oswald"/>
              </a:rPr>
              <a:t>: unstemmed and stemmed tokens - assigns count in matrix</a:t>
            </a:r>
            <a:endParaRPr>
              <a:solidFill>
                <a:srgbClr val="000000"/>
              </a:solidFill>
              <a:latin typeface="Oswald"/>
              <a:ea typeface="Oswald"/>
              <a:cs typeface="Oswald"/>
              <a:sym typeface="Oswald"/>
            </a:endParaRPr>
          </a:p>
          <a:p>
            <a:pPr indent="0" lvl="0" marL="457200" rtl="0" algn="l">
              <a:spcBef>
                <a:spcPts val="1600"/>
              </a:spcBef>
              <a:spcAft>
                <a:spcPts val="0"/>
              </a:spcAft>
              <a:buNone/>
            </a:pPr>
            <a:r>
              <a:rPr lang="en">
                <a:solidFill>
                  <a:srgbClr val="000000"/>
                </a:solidFill>
                <a:latin typeface="Oswald"/>
                <a:ea typeface="Oswald"/>
                <a:cs typeface="Oswald"/>
                <a:sym typeface="Oswald"/>
              </a:rPr>
              <a:t>TfidfVectorizer : </a:t>
            </a:r>
            <a:r>
              <a:rPr lang="en">
                <a:solidFill>
                  <a:srgbClr val="000000"/>
                </a:solidFill>
                <a:latin typeface="Oswald"/>
                <a:ea typeface="Oswald"/>
                <a:cs typeface="Oswald"/>
                <a:sym typeface="Oswald"/>
              </a:rPr>
              <a:t>unstemmed and stemmed tokens - assigns score or weight in matrix </a:t>
            </a:r>
            <a:endParaRPr>
              <a:solidFill>
                <a:srgbClr val="000000"/>
              </a:solidFill>
              <a:latin typeface="Oswald"/>
              <a:ea typeface="Oswald"/>
              <a:cs typeface="Oswald"/>
              <a:sym typeface="Oswald"/>
            </a:endParaRPr>
          </a:p>
          <a:p>
            <a:pPr indent="0" lvl="0" marL="0" rtl="0" algn="l">
              <a:spcBef>
                <a:spcPts val="1600"/>
              </a:spcBef>
              <a:spcAft>
                <a:spcPts val="1600"/>
              </a:spcAft>
              <a:buNone/>
            </a:pPr>
            <a:r>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773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Results - “My Self Summary”</a:t>
            </a:r>
            <a:endParaRPr>
              <a:solidFill>
                <a:srgbClr val="AC1145"/>
              </a:solidFill>
            </a:endParaRPr>
          </a:p>
        </p:txBody>
      </p:sp>
      <p:pic>
        <p:nvPicPr>
          <p:cNvPr id="192" name="Google Shape;192;p26"/>
          <p:cNvPicPr preferRelativeResize="0"/>
          <p:nvPr/>
        </p:nvPicPr>
        <p:blipFill>
          <a:blip r:embed="rId3">
            <a:alphaModFix/>
          </a:blip>
          <a:stretch>
            <a:fillRect/>
          </a:stretch>
        </p:blipFill>
        <p:spPr>
          <a:xfrm>
            <a:off x="463650" y="746279"/>
            <a:ext cx="8026125" cy="4334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Proceed with NMF with TfidfVectorizer (stemmed)</a:t>
            </a:r>
            <a:endParaRPr>
              <a:solidFill>
                <a:srgbClr val="AC1145"/>
              </a:solidFill>
            </a:endParaRPr>
          </a:p>
        </p:txBody>
      </p:sp>
      <p:sp>
        <p:nvSpPr>
          <p:cNvPr id="198" name="Google Shape;198;p2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Oswald"/>
                <a:ea typeface="Oswald"/>
                <a:cs typeface="Oswald"/>
                <a:sym typeface="Oswald"/>
              </a:rPr>
              <a:t>Condition:</a:t>
            </a:r>
            <a:endParaRPr/>
          </a:p>
          <a:p>
            <a:pPr indent="-342900" lvl="0" marL="457200" rtl="0" algn="l">
              <a:lnSpc>
                <a:spcPct val="200000"/>
              </a:lnSpc>
              <a:spcBef>
                <a:spcPts val="1600"/>
              </a:spcBef>
              <a:spcAft>
                <a:spcPts val="0"/>
              </a:spcAft>
              <a:buSzPts val="1800"/>
              <a:buChar char="●"/>
            </a:pPr>
            <a:r>
              <a:rPr lang="en">
                <a:solidFill>
                  <a:srgbClr val="000000"/>
                </a:solidFill>
                <a:latin typeface="Oswald"/>
                <a:ea typeface="Oswald"/>
                <a:cs typeface="Oswald"/>
                <a:sym typeface="Oswald"/>
              </a:rPr>
              <a:t>Words appeared in less than 0.5% in whole essay are ignored</a:t>
            </a:r>
            <a:endParaRPr>
              <a:solidFill>
                <a:srgbClr val="000000"/>
              </a:solidFill>
              <a:latin typeface="Oswald"/>
              <a:ea typeface="Oswald"/>
              <a:cs typeface="Oswald"/>
              <a:sym typeface="Oswald"/>
            </a:endParaRPr>
          </a:p>
          <a:p>
            <a:pPr indent="-342900" lvl="0" marL="457200" rtl="0" algn="l">
              <a:lnSpc>
                <a:spcPct val="200000"/>
              </a:lnSpc>
              <a:spcBef>
                <a:spcPts val="0"/>
              </a:spcBef>
              <a:spcAft>
                <a:spcPts val="0"/>
              </a:spcAft>
              <a:buClr>
                <a:srgbClr val="000000"/>
              </a:buClr>
              <a:buSzPts val="1800"/>
              <a:buFont typeface="Oswald"/>
              <a:buChar char="●"/>
            </a:pPr>
            <a:r>
              <a:rPr lang="en">
                <a:solidFill>
                  <a:srgbClr val="000000"/>
                </a:solidFill>
                <a:latin typeface="Oswald"/>
                <a:ea typeface="Oswald"/>
                <a:cs typeface="Oswald"/>
                <a:sym typeface="Oswald"/>
              </a:rPr>
              <a:t>Only bigrams and trigrams are extracted</a:t>
            </a:r>
            <a:endParaRPr>
              <a:solidFill>
                <a:srgbClr val="000000"/>
              </a:solidFill>
              <a:latin typeface="Oswald"/>
              <a:ea typeface="Oswald"/>
              <a:cs typeface="Oswald"/>
              <a:sym typeface="Oswald"/>
            </a:endParaRPr>
          </a:p>
          <a:p>
            <a:pPr indent="-342900" lvl="0" marL="457200" rtl="0" algn="l">
              <a:lnSpc>
                <a:spcPct val="200000"/>
              </a:lnSpc>
              <a:spcBef>
                <a:spcPts val="0"/>
              </a:spcBef>
              <a:spcAft>
                <a:spcPts val="0"/>
              </a:spcAft>
              <a:buClr>
                <a:srgbClr val="000000"/>
              </a:buClr>
              <a:buSzPts val="1800"/>
              <a:buFont typeface="Oswald"/>
              <a:buChar char="●"/>
            </a:pPr>
            <a:r>
              <a:rPr lang="en">
                <a:solidFill>
                  <a:srgbClr val="000000"/>
                </a:solidFill>
                <a:latin typeface="Oswald"/>
                <a:ea typeface="Oswald"/>
                <a:cs typeface="Oswald"/>
                <a:sym typeface="Oswald"/>
              </a:rPr>
              <a:t>20 topics (clusters) extracted</a:t>
            </a:r>
            <a:endParaRPr>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154225"/>
            <a:ext cx="85206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Result - Essay 1 </a:t>
            </a:r>
            <a:r>
              <a:rPr lang="en" sz="2600">
                <a:solidFill>
                  <a:srgbClr val="000000"/>
                </a:solidFill>
              </a:rPr>
              <a:t>(What I’m doing with my life)</a:t>
            </a:r>
            <a:r>
              <a:rPr lang="en">
                <a:solidFill>
                  <a:srgbClr val="000000"/>
                </a:solidFill>
              </a:rPr>
              <a:t> and Essay 4 </a:t>
            </a:r>
            <a:r>
              <a:rPr lang="en" sz="2600">
                <a:solidFill>
                  <a:srgbClr val="000000"/>
                </a:solidFill>
              </a:rPr>
              <a:t>(Favorite books, movies, tv, food)</a:t>
            </a:r>
            <a:endParaRPr sz="2600">
              <a:solidFill>
                <a:srgbClr val="000000"/>
              </a:solidFill>
            </a:endParaRPr>
          </a:p>
        </p:txBody>
      </p:sp>
      <p:pic>
        <p:nvPicPr>
          <p:cNvPr id="204" name="Google Shape;204;p28"/>
          <p:cNvPicPr preferRelativeResize="0"/>
          <p:nvPr/>
        </p:nvPicPr>
        <p:blipFill>
          <a:blip r:embed="rId3">
            <a:alphaModFix/>
          </a:blip>
          <a:stretch>
            <a:fillRect/>
          </a:stretch>
        </p:blipFill>
        <p:spPr>
          <a:xfrm>
            <a:off x="301838" y="1088050"/>
            <a:ext cx="8540326" cy="403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p:nvPr/>
        </p:nvSpPr>
        <p:spPr>
          <a:xfrm>
            <a:off x="6010350" y="783025"/>
            <a:ext cx="2614800" cy="4130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3232650" y="783025"/>
            <a:ext cx="2614800" cy="4130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ph type="title"/>
          </p:nvPr>
        </p:nvSpPr>
        <p:spPr>
          <a:xfrm>
            <a:off x="279750" y="-1775"/>
            <a:ext cx="8520600" cy="70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Lowest and Highest TF-IDF scores </a:t>
            </a:r>
            <a:endParaRPr>
              <a:solidFill>
                <a:srgbClr val="AC1145"/>
              </a:solidFill>
            </a:endParaRPr>
          </a:p>
        </p:txBody>
      </p:sp>
      <p:grpSp>
        <p:nvGrpSpPr>
          <p:cNvPr id="212" name="Google Shape;212;p29"/>
          <p:cNvGrpSpPr/>
          <p:nvPr/>
        </p:nvGrpSpPr>
        <p:grpSpPr>
          <a:xfrm>
            <a:off x="6101225" y="930313"/>
            <a:ext cx="2433050" cy="3935351"/>
            <a:chOff x="5504975" y="970775"/>
            <a:chExt cx="2433050" cy="3935351"/>
          </a:xfrm>
        </p:grpSpPr>
        <p:sp>
          <p:nvSpPr>
            <p:cNvPr id="213" name="Google Shape;213;p29"/>
            <p:cNvSpPr txBox="1"/>
            <p:nvPr/>
          </p:nvSpPr>
          <p:spPr>
            <a:xfrm>
              <a:off x="5560600" y="970775"/>
              <a:ext cx="2197800" cy="17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swald"/>
                  <a:ea typeface="Oswald"/>
                  <a:cs typeface="Oswald"/>
                  <a:sym typeface="Oswald"/>
                </a:rPr>
                <a:t>Highest weights</a:t>
              </a:r>
              <a:r>
                <a:rPr lang="en" sz="1500">
                  <a:solidFill>
                    <a:schemeClr val="dk2"/>
                  </a:solidFill>
                  <a:latin typeface="Oswald"/>
                  <a:ea typeface="Oswald"/>
                  <a:cs typeface="Oswald"/>
                  <a:sym typeface="Oswald"/>
                </a:rPr>
                <a:t>:</a:t>
              </a:r>
              <a:r>
                <a:rPr lang="en" sz="1500">
                  <a:solidFill>
                    <a:schemeClr val="dk2"/>
                  </a:solidFill>
                  <a:latin typeface="Oswald"/>
                  <a:ea typeface="Oswald"/>
                  <a:cs typeface="Oswald"/>
                  <a:sym typeface="Oswald"/>
                </a:rPr>
                <a:t> </a:t>
              </a:r>
              <a:endParaRPr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least common across profiles </a:t>
              </a:r>
              <a:endParaRPr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 finding nemo, gone with the wind, pop music, farmers market</a:t>
              </a:r>
              <a:endParaRPr sz="1500">
                <a:solidFill>
                  <a:schemeClr val="dk2"/>
                </a:solidFill>
                <a:latin typeface="Oswald"/>
                <a:ea typeface="Oswald"/>
                <a:cs typeface="Oswald"/>
                <a:sym typeface="Oswald"/>
              </a:endParaRPr>
            </a:p>
          </p:txBody>
        </p:sp>
        <p:grpSp>
          <p:nvGrpSpPr>
            <p:cNvPr id="214" name="Google Shape;214;p29"/>
            <p:cNvGrpSpPr/>
            <p:nvPr/>
          </p:nvGrpSpPr>
          <p:grpSpPr>
            <a:xfrm>
              <a:off x="5504975" y="2616175"/>
              <a:ext cx="2433050" cy="2289951"/>
              <a:chOff x="5576850" y="2831700"/>
              <a:chExt cx="2433050" cy="2289951"/>
            </a:xfrm>
          </p:grpSpPr>
          <p:pic>
            <p:nvPicPr>
              <p:cNvPr id="215" name="Google Shape;215;p29"/>
              <p:cNvPicPr preferRelativeResize="0"/>
              <p:nvPr/>
            </p:nvPicPr>
            <p:blipFill rotWithShape="1">
              <a:blip r:embed="rId3">
                <a:alphaModFix/>
              </a:blip>
              <a:srcRect b="0" l="0" r="0" t="51420"/>
              <a:stretch/>
            </p:blipFill>
            <p:spPr>
              <a:xfrm>
                <a:off x="6793375" y="3031525"/>
                <a:ext cx="1216525" cy="2090125"/>
              </a:xfrm>
              <a:prstGeom prst="rect">
                <a:avLst/>
              </a:prstGeom>
              <a:noFill/>
              <a:ln>
                <a:noFill/>
              </a:ln>
            </p:spPr>
          </p:pic>
          <p:pic>
            <p:nvPicPr>
              <p:cNvPr id="216" name="Google Shape;216;p29"/>
              <p:cNvPicPr preferRelativeResize="0"/>
              <p:nvPr/>
            </p:nvPicPr>
            <p:blipFill rotWithShape="1">
              <a:blip r:embed="rId3">
                <a:alphaModFix/>
              </a:blip>
              <a:srcRect b="47946" l="0" r="0" t="0"/>
              <a:stretch/>
            </p:blipFill>
            <p:spPr>
              <a:xfrm>
                <a:off x="5576850" y="2831700"/>
                <a:ext cx="1216525" cy="2239650"/>
              </a:xfrm>
              <a:prstGeom prst="rect">
                <a:avLst/>
              </a:prstGeom>
              <a:noFill/>
              <a:ln>
                <a:noFill/>
              </a:ln>
            </p:spPr>
          </p:pic>
        </p:grpSp>
      </p:grpSp>
      <p:grpSp>
        <p:nvGrpSpPr>
          <p:cNvPr id="217" name="Google Shape;217;p29"/>
          <p:cNvGrpSpPr/>
          <p:nvPr/>
        </p:nvGrpSpPr>
        <p:grpSpPr>
          <a:xfrm>
            <a:off x="3374850" y="973275"/>
            <a:ext cx="2361600" cy="3851950"/>
            <a:chOff x="2165175" y="973263"/>
            <a:chExt cx="2361600" cy="3851950"/>
          </a:xfrm>
        </p:grpSpPr>
        <p:sp>
          <p:nvSpPr>
            <p:cNvPr id="218" name="Google Shape;218;p29"/>
            <p:cNvSpPr txBox="1"/>
            <p:nvPr/>
          </p:nvSpPr>
          <p:spPr>
            <a:xfrm>
              <a:off x="2165175" y="973263"/>
              <a:ext cx="2241900" cy="16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rPr b="1" lang="en" sz="1500">
                  <a:solidFill>
                    <a:schemeClr val="dk2"/>
                  </a:solidFill>
                  <a:latin typeface="Oswald"/>
                  <a:ea typeface="Oswald"/>
                  <a:cs typeface="Oswald"/>
                  <a:sym typeface="Oswald"/>
                </a:rPr>
                <a:t>Lowest weights:</a:t>
              </a:r>
              <a:r>
                <a:rPr lang="en" sz="1500">
                  <a:solidFill>
                    <a:schemeClr val="dk2"/>
                  </a:solidFill>
                  <a:latin typeface="Oswald"/>
                  <a:ea typeface="Oswald"/>
                  <a:cs typeface="Oswald"/>
                  <a:sym typeface="Oswald"/>
                </a:rPr>
                <a:t> </a:t>
              </a:r>
              <a:endParaRPr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most common across profiles </a:t>
              </a:r>
              <a:endParaRPr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 hip hop, arrested development, mad men, harry potter, game of thrones</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p:txBody>
        </p:sp>
        <p:grpSp>
          <p:nvGrpSpPr>
            <p:cNvPr id="219" name="Google Shape;219;p29"/>
            <p:cNvGrpSpPr/>
            <p:nvPr/>
          </p:nvGrpSpPr>
          <p:grpSpPr>
            <a:xfrm>
              <a:off x="2173575" y="2711438"/>
              <a:ext cx="2353200" cy="2113775"/>
              <a:chOff x="2547125" y="2683050"/>
              <a:chExt cx="2353200" cy="2113775"/>
            </a:xfrm>
          </p:grpSpPr>
          <p:pic>
            <p:nvPicPr>
              <p:cNvPr id="220" name="Google Shape;220;p29"/>
              <p:cNvPicPr preferRelativeResize="0"/>
              <p:nvPr/>
            </p:nvPicPr>
            <p:blipFill rotWithShape="1">
              <a:blip r:embed="rId4">
                <a:alphaModFix/>
              </a:blip>
              <a:srcRect b="0" l="0" r="0" t="53473"/>
              <a:stretch/>
            </p:blipFill>
            <p:spPr>
              <a:xfrm>
                <a:off x="3799925" y="2916900"/>
                <a:ext cx="1100400" cy="1879925"/>
              </a:xfrm>
              <a:prstGeom prst="rect">
                <a:avLst/>
              </a:prstGeom>
              <a:noFill/>
              <a:ln>
                <a:noFill/>
              </a:ln>
            </p:spPr>
          </p:pic>
          <p:pic>
            <p:nvPicPr>
              <p:cNvPr id="221" name="Google Shape;221;p29"/>
              <p:cNvPicPr preferRelativeResize="0"/>
              <p:nvPr/>
            </p:nvPicPr>
            <p:blipFill rotWithShape="1">
              <a:blip r:embed="rId4">
                <a:alphaModFix/>
              </a:blip>
              <a:srcRect b="47682" l="0" r="0" t="0"/>
              <a:stretch/>
            </p:blipFill>
            <p:spPr>
              <a:xfrm>
                <a:off x="2547125" y="2683050"/>
                <a:ext cx="1100400" cy="2113775"/>
              </a:xfrm>
              <a:prstGeom prst="rect">
                <a:avLst/>
              </a:prstGeom>
              <a:noFill/>
              <a:ln>
                <a:noFill/>
              </a:ln>
            </p:spPr>
          </p:pic>
        </p:grpSp>
      </p:grpSp>
      <p:grpSp>
        <p:nvGrpSpPr>
          <p:cNvPr id="222" name="Google Shape;222;p29"/>
          <p:cNvGrpSpPr/>
          <p:nvPr/>
        </p:nvGrpSpPr>
        <p:grpSpPr>
          <a:xfrm>
            <a:off x="445469" y="1971900"/>
            <a:ext cx="1925254" cy="1199700"/>
            <a:chOff x="416675" y="1876625"/>
            <a:chExt cx="2169300" cy="1199700"/>
          </a:xfrm>
        </p:grpSpPr>
        <p:sp>
          <p:nvSpPr>
            <p:cNvPr id="223" name="Google Shape;223;p29"/>
            <p:cNvSpPr/>
            <p:nvPr/>
          </p:nvSpPr>
          <p:spPr>
            <a:xfrm>
              <a:off x="416675" y="1876625"/>
              <a:ext cx="2169300" cy="1199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txBox="1"/>
            <p:nvPr/>
          </p:nvSpPr>
          <p:spPr>
            <a:xfrm>
              <a:off x="628925" y="2151425"/>
              <a:ext cx="18972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swald"/>
                  <a:ea typeface="Oswald"/>
                  <a:cs typeface="Oswald"/>
                  <a:sym typeface="Oswald"/>
                </a:rPr>
                <a:t>“Favorite Books, Movies, Tv, Food”</a:t>
              </a:r>
              <a:endParaRPr/>
            </a:p>
          </p:txBody>
        </p:sp>
      </p:grpSp>
      <p:sp>
        <p:nvSpPr>
          <p:cNvPr id="225" name="Google Shape;225;p29"/>
          <p:cNvSpPr/>
          <p:nvPr/>
        </p:nvSpPr>
        <p:spPr>
          <a:xfrm>
            <a:off x="2504537" y="2571750"/>
            <a:ext cx="594300" cy="113400"/>
          </a:xfrm>
          <a:prstGeom prst="chevron">
            <a:avLst>
              <a:gd fmla="val 50000"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grpSp>
        <p:nvGrpSpPr>
          <p:cNvPr id="230" name="Google Shape;230;p30"/>
          <p:cNvGrpSpPr/>
          <p:nvPr/>
        </p:nvGrpSpPr>
        <p:grpSpPr>
          <a:xfrm>
            <a:off x="3189000" y="783025"/>
            <a:ext cx="2614800" cy="4130700"/>
            <a:chOff x="3417600" y="630625"/>
            <a:chExt cx="2614800" cy="4130700"/>
          </a:xfrm>
        </p:grpSpPr>
        <p:grpSp>
          <p:nvGrpSpPr>
            <p:cNvPr id="231" name="Google Shape;231;p30"/>
            <p:cNvGrpSpPr/>
            <p:nvPr/>
          </p:nvGrpSpPr>
          <p:grpSpPr>
            <a:xfrm>
              <a:off x="3417600" y="630625"/>
              <a:ext cx="2614800" cy="4130700"/>
              <a:chOff x="3493800" y="630625"/>
              <a:chExt cx="2614800" cy="4130700"/>
            </a:xfrm>
          </p:grpSpPr>
          <p:sp>
            <p:nvSpPr>
              <p:cNvPr id="232" name="Google Shape;232;p30"/>
              <p:cNvSpPr/>
              <p:nvPr/>
            </p:nvSpPr>
            <p:spPr>
              <a:xfrm>
                <a:off x="3493800" y="630625"/>
                <a:ext cx="2614800" cy="4130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txBox="1"/>
              <p:nvPr/>
            </p:nvSpPr>
            <p:spPr>
              <a:xfrm>
                <a:off x="3680250" y="721975"/>
                <a:ext cx="2241900" cy="16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rPr b="1" lang="en" sz="1500">
                    <a:solidFill>
                      <a:schemeClr val="dk2"/>
                    </a:solidFill>
                    <a:latin typeface="Oswald"/>
                    <a:ea typeface="Oswald"/>
                    <a:cs typeface="Oswald"/>
                    <a:sym typeface="Oswald"/>
                  </a:rPr>
                  <a:t>Lowest weights </a:t>
                </a:r>
                <a:endParaRPr b="1"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 san francisco/bay area, currently working, full time, work hard, enjoying life</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p:txBody>
          </p:sp>
          <p:pic>
            <p:nvPicPr>
              <p:cNvPr id="234" name="Google Shape;234;p30"/>
              <p:cNvPicPr preferRelativeResize="0"/>
              <p:nvPr/>
            </p:nvPicPr>
            <p:blipFill rotWithShape="1">
              <a:blip r:embed="rId3">
                <a:alphaModFix/>
              </a:blip>
              <a:srcRect b="47837" l="0" r="0" t="0"/>
              <a:stretch/>
            </p:blipFill>
            <p:spPr>
              <a:xfrm>
                <a:off x="3657600" y="2374600"/>
                <a:ext cx="1137675" cy="2107525"/>
              </a:xfrm>
              <a:prstGeom prst="rect">
                <a:avLst/>
              </a:prstGeom>
              <a:noFill/>
              <a:ln>
                <a:noFill/>
              </a:ln>
            </p:spPr>
          </p:pic>
        </p:grpSp>
        <p:pic>
          <p:nvPicPr>
            <p:cNvPr id="235" name="Google Shape;235;p30"/>
            <p:cNvPicPr preferRelativeResize="0"/>
            <p:nvPr/>
          </p:nvPicPr>
          <p:blipFill rotWithShape="1">
            <a:blip r:embed="rId3">
              <a:alphaModFix/>
            </a:blip>
            <a:srcRect b="0" l="0" r="0" t="52159"/>
            <a:stretch/>
          </p:blipFill>
          <p:spPr>
            <a:xfrm>
              <a:off x="4795275" y="2598449"/>
              <a:ext cx="1137675" cy="1932925"/>
            </a:xfrm>
            <a:prstGeom prst="rect">
              <a:avLst/>
            </a:prstGeom>
            <a:noFill/>
            <a:ln>
              <a:noFill/>
            </a:ln>
          </p:spPr>
        </p:pic>
      </p:grpSp>
      <p:grpSp>
        <p:nvGrpSpPr>
          <p:cNvPr id="236" name="Google Shape;236;p30"/>
          <p:cNvGrpSpPr/>
          <p:nvPr/>
        </p:nvGrpSpPr>
        <p:grpSpPr>
          <a:xfrm>
            <a:off x="6078650" y="783025"/>
            <a:ext cx="2614800" cy="4130700"/>
            <a:chOff x="6307250" y="783025"/>
            <a:chExt cx="2614800" cy="4130700"/>
          </a:xfrm>
        </p:grpSpPr>
        <p:sp>
          <p:nvSpPr>
            <p:cNvPr id="237" name="Google Shape;237;p30"/>
            <p:cNvSpPr/>
            <p:nvPr/>
          </p:nvSpPr>
          <p:spPr>
            <a:xfrm>
              <a:off x="6307250" y="783025"/>
              <a:ext cx="2614800" cy="4130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30"/>
            <p:cNvGrpSpPr/>
            <p:nvPr/>
          </p:nvGrpSpPr>
          <p:grpSpPr>
            <a:xfrm>
              <a:off x="6422850" y="2450208"/>
              <a:ext cx="2251100" cy="2311117"/>
              <a:chOff x="6422850" y="697608"/>
              <a:chExt cx="2251100" cy="2311117"/>
            </a:xfrm>
          </p:grpSpPr>
          <p:pic>
            <p:nvPicPr>
              <p:cNvPr id="239" name="Google Shape;239;p30"/>
              <p:cNvPicPr preferRelativeResize="0"/>
              <p:nvPr/>
            </p:nvPicPr>
            <p:blipFill rotWithShape="1">
              <a:blip r:embed="rId4">
                <a:alphaModFix/>
              </a:blip>
              <a:srcRect b="47856" l="0" r="0" t="0"/>
              <a:stretch/>
            </p:blipFill>
            <p:spPr>
              <a:xfrm>
                <a:off x="6422850" y="697608"/>
                <a:ext cx="1125550" cy="2259841"/>
              </a:xfrm>
              <a:prstGeom prst="rect">
                <a:avLst/>
              </a:prstGeom>
              <a:noFill/>
              <a:ln>
                <a:noFill/>
              </a:ln>
            </p:spPr>
          </p:pic>
          <p:pic>
            <p:nvPicPr>
              <p:cNvPr id="240" name="Google Shape;240;p30"/>
              <p:cNvPicPr preferRelativeResize="0"/>
              <p:nvPr/>
            </p:nvPicPr>
            <p:blipFill rotWithShape="1">
              <a:blip r:embed="rId4">
                <a:alphaModFix/>
              </a:blip>
              <a:srcRect b="0" l="0" r="0" t="51978"/>
              <a:stretch/>
            </p:blipFill>
            <p:spPr>
              <a:xfrm>
                <a:off x="7548400" y="927527"/>
                <a:ext cx="1125550" cy="2081197"/>
              </a:xfrm>
              <a:prstGeom prst="rect">
                <a:avLst/>
              </a:prstGeom>
              <a:noFill/>
              <a:ln>
                <a:noFill/>
              </a:ln>
            </p:spPr>
          </p:pic>
        </p:grpSp>
        <p:sp>
          <p:nvSpPr>
            <p:cNvPr id="241" name="Google Shape;241;p30"/>
            <p:cNvSpPr txBox="1"/>
            <p:nvPr/>
          </p:nvSpPr>
          <p:spPr>
            <a:xfrm>
              <a:off x="6493700" y="850125"/>
              <a:ext cx="2226000" cy="151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b="1" sz="1500">
                <a:solidFill>
                  <a:schemeClr val="dk2"/>
                </a:solidFill>
                <a:latin typeface="Oswald"/>
                <a:ea typeface="Oswald"/>
                <a:cs typeface="Oswald"/>
                <a:sym typeface="Oswald"/>
              </a:endParaRPr>
            </a:p>
            <a:p>
              <a:pPr indent="0" lvl="0" marL="0" rtl="0" algn="l">
                <a:spcBef>
                  <a:spcPts val="0"/>
                </a:spcBef>
                <a:spcAft>
                  <a:spcPts val="0"/>
                </a:spcAft>
                <a:buNone/>
              </a:pPr>
              <a:r>
                <a:rPr b="1" lang="en" sz="1500">
                  <a:solidFill>
                    <a:schemeClr val="dk2"/>
                  </a:solidFill>
                  <a:latin typeface="Oswald"/>
                  <a:ea typeface="Oswald"/>
                  <a:cs typeface="Oswald"/>
                  <a:sym typeface="Oswald"/>
                </a:rPr>
                <a:t>Highest weights</a:t>
              </a:r>
              <a:r>
                <a:rPr lang="en" sz="1500">
                  <a:solidFill>
                    <a:schemeClr val="dk2"/>
                  </a:solidFill>
                  <a:latin typeface="Oswald"/>
                  <a:ea typeface="Oswald"/>
                  <a:cs typeface="Oswald"/>
                  <a:sym typeface="Oswald"/>
                </a:rPr>
                <a:t> </a:t>
              </a:r>
              <a:endParaRPr sz="1500">
                <a:solidFill>
                  <a:schemeClr val="dk2"/>
                </a:solidFill>
                <a:latin typeface="Oswald"/>
                <a:ea typeface="Oswald"/>
                <a:cs typeface="Oswald"/>
                <a:sym typeface="Oswald"/>
              </a:endParaRPr>
            </a:p>
            <a:p>
              <a:pPr indent="0" lvl="0" marL="0" rtl="0" algn="l">
                <a:spcBef>
                  <a:spcPts val="0"/>
                </a:spcBef>
                <a:spcAft>
                  <a:spcPts val="0"/>
                </a:spcAft>
                <a:buNone/>
              </a:pPr>
              <a:r>
                <a:rPr lang="en" sz="1500">
                  <a:solidFill>
                    <a:schemeClr val="dk2"/>
                  </a:solidFill>
                  <a:latin typeface="Oswald"/>
                  <a:ea typeface="Oswald"/>
                  <a:cs typeface="Oswald"/>
                  <a:sym typeface="Oswald"/>
                </a:rPr>
                <a:t>→ watching movies, something new, make world, try learn</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a:p>
              <a:pPr indent="0" lvl="0" marL="0" rtl="0" algn="l">
                <a:spcBef>
                  <a:spcPts val="0"/>
                </a:spcBef>
                <a:spcAft>
                  <a:spcPts val="0"/>
                </a:spcAft>
                <a:buNone/>
              </a:pPr>
              <a:r>
                <a:t/>
              </a:r>
              <a:endParaRPr sz="1500">
                <a:solidFill>
                  <a:schemeClr val="dk2"/>
                </a:solidFill>
                <a:latin typeface="Oswald"/>
                <a:ea typeface="Oswald"/>
                <a:cs typeface="Oswald"/>
                <a:sym typeface="Oswald"/>
              </a:endParaRPr>
            </a:p>
          </p:txBody>
        </p:sp>
      </p:grpSp>
      <p:sp>
        <p:nvSpPr>
          <p:cNvPr id="242" name="Google Shape;242;p30"/>
          <p:cNvSpPr/>
          <p:nvPr/>
        </p:nvSpPr>
        <p:spPr>
          <a:xfrm>
            <a:off x="2504537" y="2571750"/>
            <a:ext cx="594300" cy="113400"/>
          </a:xfrm>
          <a:prstGeom prst="chevron">
            <a:avLst>
              <a:gd fmla="val 50000"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grpSp>
        <p:nvGrpSpPr>
          <p:cNvPr id="243" name="Google Shape;243;p30"/>
          <p:cNvGrpSpPr/>
          <p:nvPr/>
        </p:nvGrpSpPr>
        <p:grpSpPr>
          <a:xfrm>
            <a:off x="445469" y="1971900"/>
            <a:ext cx="1925254" cy="1199700"/>
            <a:chOff x="416675" y="1876625"/>
            <a:chExt cx="2169300" cy="1199700"/>
          </a:xfrm>
        </p:grpSpPr>
        <p:sp>
          <p:nvSpPr>
            <p:cNvPr id="244" name="Google Shape;244;p30"/>
            <p:cNvSpPr/>
            <p:nvPr/>
          </p:nvSpPr>
          <p:spPr>
            <a:xfrm>
              <a:off x="416675" y="1876625"/>
              <a:ext cx="2169300" cy="1199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txBox="1"/>
            <p:nvPr/>
          </p:nvSpPr>
          <p:spPr>
            <a:xfrm>
              <a:off x="628925" y="2151425"/>
              <a:ext cx="1897200" cy="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swald"/>
                  <a:ea typeface="Oswald"/>
                  <a:cs typeface="Oswald"/>
                  <a:sym typeface="Oswald"/>
                </a:rPr>
                <a:t>“What I’m doing with my life”</a:t>
              </a:r>
              <a:endParaRPr/>
            </a:p>
          </p:txBody>
        </p:sp>
      </p:grpSp>
      <p:sp>
        <p:nvSpPr>
          <p:cNvPr id="246" name="Google Shape;246;p30"/>
          <p:cNvSpPr txBox="1"/>
          <p:nvPr>
            <p:ph type="title"/>
          </p:nvPr>
        </p:nvSpPr>
        <p:spPr>
          <a:xfrm>
            <a:off x="279750" y="-1775"/>
            <a:ext cx="8520600" cy="70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Lowest and Highest TF-IDF scores </a:t>
            </a:r>
            <a:endParaRPr>
              <a:solidFill>
                <a:srgbClr val="AC114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44575" y="93900"/>
            <a:ext cx="8520600" cy="60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Combined Essay</a:t>
            </a:r>
            <a:endParaRPr>
              <a:solidFill>
                <a:srgbClr val="AC1145"/>
              </a:solidFill>
            </a:endParaRPr>
          </a:p>
        </p:txBody>
      </p:sp>
      <p:pic>
        <p:nvPicPr>
          <p:cNvPr id="252" name="Google Shape;252;p31"/>
          <p:cNvPicPr preferRelativeResize="0"/>
          <p:nvPr/>
        </p:nvPicPr>
        <p:blipFill>
          <a:blip r:embed="rId3">
            <a:alphaModFix/>
          </a:blip>
          <a:stretch>
            <a:fillRect/>
          </a:stretch>
        </p:blipFill>
        <p:spPr>
          <a:xfrm>
            <a:off x="125075" y="703788"/>
            <a:ext cx="6500674" cy="4198350"/>
          </a:xfrm>
          <a:prstGeom prst="rect">
            <a:avLst/>
          </a:prstGeom>
          <a:noFill/>
          <a:ln>
            <a:noFill/>
          </a:ln>
        </p:spPr>
      </p:pic>
      <p:pic>
        <p:nvPicPr>
          <p:cNvPr id="253" name="Google Shape;253;p31"/>
          <p:cNvPicPr preferRelativeResize="0"/>
          <p:nvPr/>
        </p:nvPicPr>
        <p:blipFill>
          <a:blip r:embed="rId4">
            <a:alphaModFix/>
          </a:blip>
          <a:stretch>
            <a:fillRect/>
          </a:stretch>
        </p:blipFill>
        <p:spPr>
          <a:xfrm>
            <a:off x="7019125" y="774454"/>
            <a:ext cx="1227154" cy="4127700"/>
          </a:xfrm>
          <a:prstGeom prst="rect">
            <a:avLst/>
          </a:prstGeom>
          <a:noFill/>
          <a:ln>
            <a:noFill/>
          </a:ln>
        </p:spPr>
      </p:pic>
      <p:sp>
        <p:nvSpPr>
          <p:cNvPr id="254" name="Google Shape;254;p31"/>
          <p:cNvSpPr txBox="1"/>
          <p:nvPr/>
        </p:nvSpPr>
        <p:spPr>
          <a:xfrm>
            <a:off x="7112200" y="267775"/>
            <a:ext cx="1057800" cy="6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
              <a:latin typeface="Oswald"/>
              <a:ea typeface="Oswald"/>
              <a:cs typeface="Oswald"/>
              <a:sym typeface="Oswald"/>
            </a:endParaRPr>
          </a:p>
          <a:p>
            <a:pPr indent="0" lvl="0" marL="0" rtl="0" algn="ctr">
              <a:spcBef>
                <a:spcPts val="0"/>
              </a:spcBef>
              <a:spcAft>
                <a:spcPts val="0"/>
              </a:spcAft>
              <a:buNone/>
            </a:pPr>
            <a:r>
              <a:rPr lang="en" sz="1100">
                <a:latin typeface="Oswald"/>
                <a:ea typeface="Oswald"/>
                <a:cs typeface="Oswald"/>
                <a:sym typeface="Oswald"/>
              </a:rPr>
              <a:t>Top 20 frequent words</a:t>
            </a:r>
            <a:endParaRPr sz="11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Introduction</a:t>
            </a:r>
            <a:endParaRPr b="1" sz="5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36900" y="-6052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Male vs. Female clusters</a:t>
            </a:r>
            <a:endParaRPr>
              <a:solidFill>
                <a:srgbClr val="AC1145"/>
              </a:solidFill>
            </a:endParaRPr>
          </a:p>
        </p:txBody>
      </p:sp>
      <p:sp>
        <p:nvSpPr>
          <p:cNvPr id="260" name="Google Shape;260;p32"/>
          <p:cNvSpPr txBox="1"/>
          <p:nvPr>
            <p:ph idx="4294967295" type="body"/>
          </p:nvPr>
        </p:nvSpPr>
        <p:spPr>
          <a:xfrm>
            <a:off x="3832225" y="624650"/>
            <a:ext cx="3430500" cy="3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Oswald"/>
                <a:ea typeface="Oswald"/>
                <a:cs typeface="Oswald"/>
                <a:sym typeface="Oswald"/>
              </a:rPr>
              <a:t>Males and Females have similar tendencies</a:t>
            </a:r>
            <a:endParaRPr sz="1400">
              <a:latin typeface="Oswald"/>
              <a:ea typeface="Oswald"/>
              <a:cs typeface="Oswald"/>
              <a:sym typeface="Oswald"/>
            </a:endParaRPr>
          </a:p>
          <a:p>
            <a:pPr indent="0" lvl="0" marL="0" rtl="0" algn="l">
              <a:spcBef>
                <a:spcPts val="1600"/>
              </a:spcBef>
              <a:spcAft>
                <a:spcPts val="1600"/>
              </a:spcAft>
              <a:buNone/>
            </a:pPr>
            <a:r>
              <a:t/>
            </a:r>
            <a:endParaRPr/>
          </a:p>
        </p:txBody>
      </p:sp>
      <p:pic>
        <p:nvPicPr>
          <p:cNvPr id="261" name="Google Shape;261;p32"/>
          <p:cNvPicPr preferRelativeResize="0"/>
          <p:nvPr/>
        </p:nvPicPr>
        <p:blipFill>
          <a:blip r:embed="rId3">
            <a:alphaModFix/>
          </a:blip>
          <a:stretch>
            <a:fillRect/>
          </a:stretch>
        </p:blipFill>
        <p:spPr>
          <a:xfrm>
            <a:off x="265425" y="997575"/>
            <a:ext cx="1114450" cy="4090825"/>
          </a:xfrm>
          <a:prstGeom prst="rect">
            <a:avLst/>
          </a:prstGeom>
          <a:noFill/>
          <a:ln>
            <a:noFill/>
          </a:ln>
          <a:effectLst>
            <a:outerShdw blurRad="57150" rotWithShape="0" algn="bl" dir="5400000" dist="19050">
              <a:srgbClr val="000000">
                <a:alpha val="50000"/>
              </a:srgbClr>
            </a:outerShdw>
          </a:effectLst>
        </p:spPr>
      </p:pic>
      <p:sp>
        <p:nvSpPr>
          <p:cNvPr id="262" name="Google Shape;262;p32"/>
          <p:cNvSpPr txBox="1"/>
          <p:nvPr/>
        </p:nvSpPr>
        <p:spPr>
          <a:xfrm>
            <a:off x="301125" y="659300"/>
            <a:ext cx="13068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Cluster Groups</a:t>
            </a:r>
            <a:endParaRPr sz="1200">
              <a:latin typeface="Oswald"/>
              <a:ea typeface="Oswald"/>
              <a:cs typeface="Oswald"/>
              <a:sym typeface="Oswald"/>
            </a:endParaRPr>
          </a:p>
        </p:txBody>
      </p:sp>
      <p:grpSp>
        <p:nvGrpSpPr>
          <p:cNvPr id="263" name="Google Shape;263;p32"/>
          <p:cNvGrpSpPr/>
          <p:nvPr/>
        </p:nvGrpSpPr>
        <p:grpSpPr>
          <a:xfrm>
            <a:off x="1496250" y="996945"/>
            <a:ext cx="7542950" cy="4090822"/>
            <a:chOff x="1552100" y="955695"/>
            <a:chExt cx="7542950" cy="4120904"/>
          </a:xfrm>
        </p:grpSpPr>
        <p:pic>
          <p:nvPicPr>
            <p:cNvPr id="264" name="Google Shape;264;p32"/>
            <p:cNvPicPr preferRelativeResize="0"/>
            <p:nvPr/>
          </p:nvPicPr>
          <p:blipFill>
            <a:blip r:embed="rId4">
              <a:alphaModFix/>
            </a:blip>
            <a:stretch>
              <a:fillRect/>
            </a:stretch>
          </p:blipFill>
          <p:spPr>
            <a:xfrm>
              <a:off x="1552100" y="955695"/>
              <a:ext cx="7542950" cy="4120904"/>
            </a:xfrm>
            <a:prstGeom prst="rect">
              <a:avLst/>
            </a:prstGeom>
            <a:noFill/>
            <a:ln>
              <a:noFill/>
            </a:ln>
            <a:effectLst>
              <a:outerShdw blurRad="57150" rotWithShape="0" algn="bl" dir="5400000" dist="19050">
                <a:srgbClr val="000000">
                  <a:alpha val="50000"/>
                </a:srgbClr>
              </a:outerShdw>
            </a:effectLst>
          </p:spPr>
        </p:pic>
        <p:sp>
          <p:nvSpPr>
            <p:cNvPr id="265" name="Google Shape;265;p32"/>
            <p:cNvSpPr txBox="1"/>
            <p:nvPr/>
          </p:nvSpPr>
          <p:spPr>
            <a:xfrm rot="-5400000">
              <a:off x="2331450" y="3262600"/>
              <a:ext cx="12687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Family &amp; Friends</a:t>
              </a:r>
              <a:endParaRPr sz="1200">
                <a:latin typeface="Source Code Pro"/>
                <a:ea typeface="Source Code Pro"/>
                <a:cs typeface="Source Code Pro"/>
                <a:sym typeface="Source Code Pro"/>
              </a:endParaRPr>
            </a:p>
          </p:txBody>
        </p:sp>
        <p:sp>
          <p:nvSpPr>
            <p:cNvPr id="266" name="Google Shape;266;p32"/>
            <p:cNvSpPr txBox="1"/>
            <p:nvPr/>
          </p:nvSpPr>
          <p:spPr>
            <a:xfrm rot="-5400000">
              <a:off x="2699025" y="3359475"/>
              <a:ext cx="12687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Family &amp; Friends</a:t>
              </a:r>
              <a:endParaRPr sz="1200">
                <a:latin typeface="Source Code Pro"/>
                <a:ea typeface="Source Code Pro"/>
                <a:cs typeface="Source Code Pro"/>
                <a:sym typeface="Source Code Pro"/>
              </a:endParaRPr>
            </a:p>
          </p:txBody>
        </p:sp>
        <p:sp>
          <p:nvSpPr>
            <p:cNvPr id="267" name="Google Shape;267;p32"/>
            <p:cNvSpPr txBox="1"/>
            <p:nvPr/>
          </p:nvSpPr>
          <p:spPr>
            <a:xfrm rot="-5400000">
              <a:off x="1387025" y="1873850"/>
              <a:ext cx="12687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Entertainment</a:t>
              </a:r>
              <a:endParaRPr sz="1200">
                <a:solidFill>
                  <a:schemeClr val="dk2"/>
                </a:solidFill>
                <a:latin typeface="Oswald"/>
                <a:ea typeface="Oswald"/>
                <a:cs typeface="Oswald"/>
                <a:sym typeface="Oswald"/>
              </a:endParaRPr>
            </a:p>
          </p:txBody>
        </p:sp>
        <p:sp>
          <p:nvSpPr>
            <p:cNvPr id="268" name="Google Shape;268;p32"/>
            <p:cNvSpPr txBox="1"/>
            <p:nvPr/>
          </p:nvSpPr>
          <p:spPr>
            <a:xfrm rot="-5400000">
              <a:off x="8033300" y="3605750"/>
              <a:ext cx="14829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Oswald"/>
                  <a:ea typeface="Oswald"/>
                  <a:cs typeface="Oswald"/>
                  <a:sym typeface="Oswald"/>
                </a:rPr>
                <a:t>Youtube Watchers</a:t>
              </a:r>
              <a:endParaRPr sz="1100">
                <a:latin typeface="Source Code Pro"/>
                <a:ea typeface="Source Code Pro"/>
                <a:cs typeface="Source Code Pro"/>
                <a:sym typeface="Source Code Pro"/>
              </a:endParaRPr>
            </a:p>
          </p:txBody>
        </p:sp>
        <p:sp>
          <p:nvSpPr>
            <p:cNvPr id="269" name="Google Shape;269;p32"/>
            <p:cNvSpPr txBox="1"/>
            <p:nvPr/>
          </p:nvSpPr>
          <p:spPr>
            <a:xfrm rot="-5400000">
              <a:off x="1753800" y="283482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Any Shows</a:t>
              </a:r>
              <a:endParaRPr sz="1200">
                <a:latin typeface="Source Code Pro"/>
                <a:ea typeface="Source Code Pro"/>
                <a:cs typeface="Source Code Pro"/>
                <a:sym typeface="Source Code Pro"/>
              </a:endParaRPr>
            </a:p>
          </p:txBody>
        </p:sp>
        <p:sp>
          <p:nvSpPr>
            <p:cNvPr id="270" name="Google Shape;270;p32"/>
            <p:cNvSpPr txBox="1"/>
            <p:nvPr/>
          </p:nvSpPr>
          <p:spPr>
            <a:xfrm rot="-5400000">
              <a:off x="1574175" y="2557400"/>
              <a:ext cx="2023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chemeClr val="dk2"/>
                  </a:solidFill>
                  <a:latin typeface="Oswald"/>
                  <a:ea typeface="Oswald"/>
                  <a:cs typeface="Oswald"/>
                  <a:sym typeface="Oswald"/>
                </a:rPr>
                <a:t>Live/Moved to San </a:t>
              </a:r>
              <a:r>
                <a:rPr lang="en" sz="1150">
                  <a:solidFill>
                    <a:schemeClr val="dk2"/>
                  </a:solidFill>
                  <a:latin typeface="Oswald"/>
                  <a:ea typeface="Oswald"/>
                  <a:cs typeface="Oswald"/>
                  <a:sym typeface="Oswald"/>
                </a:rPr>
                <a:t>Francisco</a:t>
              </a:r>
              <a:endParaRPr sz="1150">
                <a:latin typeface="Source Code Pro"/>
                <a:ea typeface="Source Code Pro"/>
                <a:cs typeface="Source Code Pro"/>
                <a:sym typeface="Source Code Pro"/>
              </a:endParaRPr>
            </a:p>
          </p:txBody>
        </p:sp>
        <p:sp>
          <p:nvSpPr>
            <p:cNvPr id="271" name="Google Shape;271;p32"/>
            <p:cNvSpPr txBox="1"/>
            <p:nvPr/>
          </p:nvSpPr>
          <p:spPr>
            <a:xfrm rot="-5400000">
              <a:off x="3236413" y="346537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Humorous</a:t>
              </a:r>
              <a:endParaRPr sz="1200">
                <a:latin typeface="Source Code Pro"/>
                <a:ea typeface="Source Code Pro"/>
                <a:cs typeface="Source Code Pro"/>
                <a:sym typeface="Source Code Pro"/>
              </a:endParaRPr>
            </a:p>
          </p:txBody>
        </p:sp>
        <p:sp>
          <p:nvSpPr>
            <p:cNvPr id="272" name="Google Shape;272;p32"/>
            <p:cNvSpPr txBox="1"/>
            <p:nvPr/>
          </p:nvSpPr>
          <p:spPr>
            <a:xfrm rot="-5400000">
              <a:off x="3591725" y="346537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Entertainers</a:t>
              </a:r>
              <a:endParaRPr sz="1200">
                <a:solidFill>
                  <a:schemeClr val="dk2"/>
                </a:solidFill>
                <a:latin typeface="Oswald"/>
                <a:ea typeface="Oswald"/>
                <a:cs typeface="Oswald"/>
                <a:sym typeface="Oswald"/>
              </a:endParaRPr>
            </a:p>
          </p:txBody>
        </p:sp>
        <p:sp>
          <p:nvSpPr>
            <p:cNvPr id="273" name="Google Shape;273;p32"/>
            <p:cNvSpPr txBox="1"/>
            <p:nvPr/>
          </p:nvSpPr>
          <p:spPr>
            <a:xfrm rot="-5400000">
              <a:off x="3967675" y="3605750"/>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Explorers</a:t>
              </a:r>
              <a:endParaRPr sz="1200">
                <a:latin typeface="Source Code Pro"/>
                <a:ea typeface="Source Code Pro"/>
                <a:cs typeface="Source Code Pro"/>
                <a:sym typeface="Source Code Pro"/>
              </a:endParaRPr>
            </a:p>
          </p:txBody>
        </p:sp>
        <p:sp>
          <p:nvSpPr>
            <p:cNvPr id="274" name="Google Shape;274;p32"/>
            <p:cNvSpPr txBox="1"/>
            <p:nvPr/>
          </p:nvSpPr>
          <p:spPr>
            <a:xfrm rot="-5400000">
              <a:off x="4322975" y="354157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Extroverts</a:t>
              </a:r>
              <a:endParaRPr sz="1200">
                <a:latin typeface="Source Code Pro"/>
                <a:ea typeface="Source Code Pro"/>
                <a:cs typeface="Source Code Pro"/>
                <a:sym typeface="Source Code Pro"/>
              </a:endParaRPr>
            </a:p>
          </p:txBody>
        </p:sp>
        <p:sp>
          <p:nvSpPr>
            <p:cNvPr id="275" name="Google Shape;275;p32"/>
            <p:cNvSpPr txBox="1"/>
            <p:nvPr/>
          </p:nvSpPr>
          <p:spPr>
            <a:xfrm rot="-5400000">
              <a:off x="4678275" y="357697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Seekers</a:t>
              </a:r>
              <a:endParaRPr sz="1200">
                <a:solidFill>
                  <a:schemeClr val="dk2"/>
                </a:solidFill>
                <a:latin typeface="Oswald"/>
                <a:ea typeface="Oswald"/>
                <a:cs typeface="Oswald"/>
                <a:sym typeface="Oswald"/>
              </a:endParaRPr>
            </a:p>
          </p:txBody>
        </p:sp>
        <p:sp>
          <p:nvSpPr>
            <p:cNvPr id="276" name="Google Shape;276;p32"/>
            <p:cNvSpPr txBox="1"/>
            <p:nvPr/>
          </p:nvSpPr>
          <p:spPr>
            <a:xfrm rot="-5400000">
              <a:off x="5033575" y="3751350"/>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Thinkers</a:t>
              </a:r>
              <a:endParaRPr sz="1200">
                <a:latin typeface="Source Code Pro"/>
                <a:ea typeface="Source Code Pro"/>
                <a:cs typeface="Source Code Pro"/>
                <a:sym typeface="Source Code Pro"/>
              </a:endParaRPr>
            </a:p>
          </p:txBody>
        </p:sp>
        <p:sp>
          <p:nvSpPr>
            <p:cNvPr id="277" name="Google Shape;277;p32"/>
            <p:cNvSpPr txBox="1"/>
            <p:nvPr/>
          </p:nvSpPr>
          <p:spPr>
            <a:xfrm rot="-5400000">
              <a:off x="5256625" y="3688575"/>
              <a:ext cx="11277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Friday Nights</a:t>
              </a:r>
              <a:endParaRPr sz="1200">
                <a:latin typeface="Source Code Pro"/>
                <a:ea typeface="Source Code Pro"/>
                <a:cs typeface="Source Code Pro"/>
                <a:sym typeface="Source Code Pro"/>
              </a:endParaRPr>
            </a:p>
          </p:txBody>
        </p:sp>
        <p:sp>
          <p:nvSpPr>
            <p:cNvPr id="278" name="Google Shape;278;p32"/>
            <p:cNvSpPr txBox="1"/>
            <p:nvPr/>
          </p:nvSpPr>
          <p:spPr>
            <a:xfrm rot="-5400000">
              <a:off x="5219950" y="3262600"/>
              <a:ext cx="2023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chemeClr val="dk2"/>
                  </a:solidFill>
                  <a:latin typeface="Oswald"/>
                  <a:ea typeface="Oswald"/>
                  <a:cs typeface="Oswald"/>
                  <a:sym typeface="Oswald"/>
                </a:rPr>
                <a:t>Live/Moved to San Francisco</a:t>
              </a:r>
              <a:endParaRPr sz="1150">
                <a:latin typeface="Source Code Pro"/>
                <a:ea typeface="Source Code Pro"/>
                <a:cs typeface="Source Code Pro"/>
                <a:sym typeface="Source Code Pro"/>
              </a:endParaRPr>
            </a:p>
          </p:txBody>
        </p:sp>
        <p:sp>
          <p:nvSpPr>
            <p:cNvPr id="279" name="Google Shape;279;p32"/>
            <p:cNvSpPr txBox="1"/>
            <p:nvPr/>
          </p:nvSpPr>
          <p:spPr>
            <a:xfrm rot="-5400000">
              <a:off x="5575250" y="3262600"/>
              <a:ext cx="2023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chemeClr val="dk2"/>
                  </a:solidFill>
                  <a:latin typeface="Oswald"/>
                  <a:ea typeface="Oswald"/>
                  <a:cs typeface="Oswald"/>
                  <a:sym typeface="Oswald"/>
                </a:rPr>
                <a:t>Workers and Students</a:t>
              </a:r>
              <a:endParaRPr sz="1150">
                <a:latin typeface="Source Code Pro"/>
                <a:ea typeface="Source Code Pro"/>
                <a:cs typeface="Source Code Pro"/>
                <a:sym typeface="Source Code Pro"/>
              </a:endParaRPr>
            </a:p>
          </p:txBody>
        </p:sp>
        <p:sp>
          <p:nvSpPr>
            <p:cNvPr id="280" name="Google Shape;280;p32"/>
            <p:cNvSpPr txBox="1"/>
            <p:nvPr/>
          </p:nvSpPr>
          <p:spPr>
            <a:xfrm rot="-5400000">
              <a:off x="6490050" y="3822100"/>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Extroverts</a:t>
              </a:r>
              <a:endParaRPr sz="1200">
                <a:latin typeface="Source Code Pro"/>
                <a:ea typeface="Source Code Pro"/>
                <a:cs typeface="Source Code Pro"/>
                <a:sym typeface="Source Code Pro"/>
              </a:endParaRPr>
            </a:p>
          </p:txBody>
        </p:sp>
        <p:sp>
          <p:nvSpPr>
            <p:cNvPr id="281" name="Google Shape;281;p32"/>
            <p:cNvSpPr txBox="1"/>
            <p:nvPr/>
          </p:nvSpPr>
          <p:spPr>
            <a:xfrm rot="-5400000">
              <a:off x="6845350" y="3688575"/>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Gamers</a:t>
              </a:r>
              <a:endParaRPr sz="1200">
                <a:latin typeface="Source Code Pro"/>
                <a:ea typeface="Source Code Pro"/>
                <a:cs typeface="Source Code Pro"/>
                <a:sym typeface="Source Code Pro"/>
              </a:endParaRPr>
            </a:p>
          </p:txBody>
        </p:sp>
        <p:sp>
          <p:nvSpPr>
            <p:cNvPr id="282" name="Google Shape;282;p32"/>
            <p:cNvSpPr txBox="1"/>
            <p:nvPr/>
          </p:nvSpPr>
          <p:spPr>
            <a:xfrm rot="-5400000">
              <a:off x="7214638" y="3919550"/>
              <a:ext cx="9045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swald"/>
                  <a:ea typeface="Oswald"/>
                  <a:cs typeface="Oswald"/>
                  <a:sym typeface="Oswald"/>
                </a:rPr>
                <a:t>Quality Time</a:t>
              </a:r>
              <a:endParaRPr sz="1200">
                <a:latin typeface="Source Code Pro"/>
                <a:ea typeface="Source Code Pro"/>
                <a:cs typeface="Source Code Pro"/>
                <a:sym typeface="Source Code Pro"/>
              </a:endParaRPr>
            </a:p>
          </p:txBody>
        </p:sp>
        <p:sp>
          <p:nvSpPr>
            <p:cNvPr id="283" name="Google Shape;283;p32"/>
            <p:cNvSpPr txBox="1"/>
            <p:nvPr/>
          </p:nvSpPr>
          <p:spPr>
            <a:xfrm rot="-5400000">
              <a:off x="7340175" y="3605750"/>
              <a:ext cx="13920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Oswald"/>
                  <a:ea typeface="Oswald"/>
                  <a:cs typeface="Oswald"/>
                  <a:sym typeface="Oswald"/>
                </a:rPr>
                <a:t>Work Hard Play hard</a:t>
              </a:r>
              <a:endParaRPr sz="1100">
                <a:latin typeface="Source Code Pro"/>
                <a:ea typeface="Source Code Pro"/>
                <a:cs typeface="Source Code Pro"/>
                <a:sym typeface="Source Code Pro"/>
              </a:endParaRPr>
            </a:p>
          </p:txBody>
        </p:sp>
        <p:sp>
          <p:nvSpPr>
            <p:cNvPr id="284" name="Google Shape;284;p32"/>
            <p:cNvSpPr txBox="1"/>
            <p:nvPr/>
          </p:nvSpPr>
          <p:spPr>
            <a:xfrm rot="-5400000">
              <a:off x="7796300" y="3762650"/>
              <a:ext cx="1218300" cy="29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Oswald"/>
                  <a:ea typeface="Oswald"/>
                  <a:cs typeface="Oswald"/>
                  <a:sym typeface="Oswald"/>
                </a:rPr>
                <a:t>Movie Enthusiast</a:t>
              </a:r>
              <a:endParaRPr sz="1100">
                <a:latin typeface="Source Code Pro"/>
                <a:ea typeface="Source Code Pro"/>
                <a:cs typeface="Source Code Pro"/>
                <a:sym typeface="Source Code Pr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Sentiment </a:t>
            </a:r>
            <a:r>
              <a:rPr b="1" lang="en" sz="4800">
                <a:solidFill>
                  <a:srgbClr val="FFFFFF"/>
                </a:solidFill>
              </a:rPr>
              <a:t>Analysis</a:t>
            </a:r>
            <a:endParaRPr b="1" sz="5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Sentiment Analysis</a:t>
            </a:r>
            <a:endParaRPr>
              <a:solidFill>
                <a:srgbClr val="AC1145"/>
              </a:solidFill>
            </a:endParaRPr>
          </a:p>
        </p:txBody>
      </p:sp>
      <p:sp>
        <p:nvSpPr>
          <p:cNvPr id="295" name="Google Shape;295;p3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000000"/>
                </a:solidFill>
                <a:latin typeface="Oswald"/>
                <a:ea typeface="Oswald"/>
                <a:cs typeface="Oswald"/>
                <a:sym typeface="Oswald"/>
              </a:rPr>
              <a:t>Measures: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rPr lang="en">
                <a:solidFill>
                  <a:srgbClr val="000000"/>
                </a:solidFill>
                <a:latin typeface="Oswald"/>
                <a:ea typeface="Oswald"/>
                <a:cs typeface="Oswald"/>
                <a:sym typeface="Oswald"/>
              </a:rPr>
              <a:t>Polarity [-1, 1]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t/>
            </a:r>
            <a:endParaRPr>
              <a:solidFill>
                <a:srgbClr val="000000"/>
              </a:solidFill>
              <a:latin typeface="Oswald"/>
              <a:ea typeface="Oswald"/>
              <a:cs typeface="Oswald"/>
              <a:sym typeface="Oswald"/>
            </a:endParaRPr>
          </a:p>
          <a:p>
            <a:pPr indent="0" lvl="0" marL="0" marR="0" rtl="0" algn="l">
              <a:lnSpc>
                <a:spcPct val="100000"/>
              </a:lnSpc>
              <a:spcBef>
                <a:spcPts val="0"/>
              </a:spcBef>
              <a:spcAft>
                <a:spcPts val="0"/>
              </a:spcAft>
              <a:buNone/>
            </a:pPr>
            <a:r>
              <a:rPr lang="en">
                <a:solidFill>
                  <a:srgbClr val="000000"/>
                </a:solidFill>
                <a:latin typeface="Oswald"/>
                <a:ea typeface="Oswald"/>
                <a:cs typeface="Oswald"/>
                <a:sym typeface="Oswald"/>
              </a:rPr>
              <a:t>Subjectivity [0, 1]</a:t>
            </a:r>
            <a:endParaRPr>
              <a:solidFill>
                <a:srgbClr val="000000"/>
              </a:solidFill>
              <a:latin typeface="Oswald"/>
              <a:ea typeface="Oswald"/>
              <a:cs typeface="Oswald"/>
              <a:sym typeface="Oswald"/>
            </a:endParaRPr>
          </a:p>
        </p:txBody>
      </p:sp>
      <p:cxnSp>
        <p:nvCxnSpPr>
          <p:cNvPr id="296" name="Google Shape;296;p34"/>
          <p:cNvCxnSpPr/>
          <p:nvPr/>
        </p:nvCxnSpPr>
        <p:spPr>
          <a:xfrm>
            <a:off x="1001325" y="2691550"/>
            <a:ext cx="7522800" cy="0"/>
          </a:xfrm>
          <a:prstGeom prst="straightConnector1">
            <a:avLst/>
          </a:prstGeom>
          <a:noFill/>
          <a:ln cap="flat" cmpd="sng" w="9525">
            <a:solidFill>
              <a:schemeClr val="dk2"/>
            </a:solidFill>
            <a:prstDash val="solid"/>
            <a:round/>
            <a:headEnd len="med" w="med" type="none"/>
            <a:tailEnd len="med" w="med" type="none"/>
          </a:ln>
        </p:spPr>
      </p:cxnSp>
      <p:sp>
        <p:nvSpPr>
          <p:cNvPr id="297" name="Google Shape;297;p34"/>
          <p:cNvSpPr txBox="1"/>
          <p:nvPr/>
        </p:nvSpPr>
        <p:spPr>
          <a:xfrm>
            <a:off x="924300" y="2505175"/>
            <a:ext cx="1095300" cy="14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Negative</a:t>
            </a:r>
            <a:endParaRPr sz="1200">
              <a:latin typeface="Source Code Pro"/>
              <a:ea typeface="Source Code Pro"/>
              <a:cs typeface="Source Code Pro"/>
              <a:sym typeface="Source Code Pro"/>
            </a:endParaRPr>
          </a:p>
        </p:txBody>
      </p:sp>
      <p:sp>
        <p:nvSpPr>
          <p:cNvPr id="298" name="Google Shape;298;p34"/>
          <p:cNvSpPr txBox="1"/>
          <p:nvPr/>
        </p:nvSpPr>
        <p:spPr>
          <a:xfrm>
            <a:off x="7962225" y="2426250"/>
            <a:ext cx="1095300" cy="1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Positive</a:t>
            </a:r>
            <a:endParaRPr sz="1200">
              <a:latin typeface="Oswald"/>
              <a:ea typeface="Oswald"/>
              <a:cs typeface="Oswald"/>
              <a:sym typeface="Oswald"/>
            </a:endParaRPr>
          </a:p>
        </p:txBody>
      </p:sp>
      <p:sp>
        <p:nvSpPr>
          <p:cNvPr id="299" name="Google Shape;299;p34"/>
          <p:cNvSpPr txBox="1"/>
          <p:nvPr/>
        </p:nvSpPr>
        <p:spPr>
          <a:xfrm>
            <a:off x="4299850" y="2422800"/>
            <a:ext cx="1095300" cy="1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Neutral</a:t>
            </a:r>
            <a:endParaRPr sz="1200">
              <a:latin typeface="Source Code Pro"/>
              <a:ea typeface="Source Code Pro"/>
              <a:cs typeface="Source Code Pro"/>
              <a:sym typeface="Source Code Pro"/>
            </a:endParaRPr>
          </a:p>
        </p:txBody>
      </p:sp>
      <p:cxnSp>
        <p:nvCxnSpPr>
          <p:cNvPr id="300" name="Google Shape;300;p34"/>
          <p:cNvCxnSpPr/>
          <p:nvPr/>
        </p:nvCxnSpPr>
        <p:spPr>
          <a:xfrm>
            <a:off x="1076700" y="3973650"/>
            <a:ext cx="7522800" cy="0"/>
          </a:xfrm>
          <a:prstGeom prst="straightConnector1">
            <a:avLst/>
          </a:prstGeom>
          <a:noFill/>
          <a:ln cap="flat" cmpd="sng" w="9525">
            <a:solidFill>
              <a:schemeClr val="dk2"/>
            </a:solidFill>
            <a:prstDash val="solid"/>
            <a:round/>
            <a:headEnd len="med" w="med" type="none"/>
            <a:tailEnd len="med" w="med" type="none"/>
          </a:ln>
        </p:spPr>
      </p:cxnSp>
      <p:sp>
        <p:nvSpPr>
          <p:cNvPr id="301" name="Google Shape;301;p34"/>
          <p:cNvSpPr txBox="1"/>
          <p:nvPr/>
        </p:nvSpPr>
        <p:spPr>
          <a:xfrm>
            <a:off x="1000500" y="3653550"/>
            <a:ext cx="22602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swald"/>
                <a:ea typeface="Oswald"/>
                <a:cs typeface="Oswald"/>
                <a:sym typeface="Oswald"/>
              </a:rPr>
              <a:t>Factual Information</a:t>
            </a:r>
            <a:endParaRPr sz="1200">
              <a:latin typeface="Source Code Pro"/>
              <a:ea typeface="Source Code Pro"/>
              <a:cs typeface="Source Code Pro"/>
              <a:sym typeface="Source Code Pro"/>
            </a:endParaRPr>
          </a:p>
        </p:txBody>
      </p:sp>
      <p:sp>
        <p:nvSpPr>
          <p:cNvPr id="302" name="Google Shape;302;p34"/>
          <p:cNvSpPr txBox="1"/>
          <p:nvPr/>
        </p:nvSpPr>
        <p:spPr>
          <a:xfrm>
            <a:off x="7353725" y="3653550"/>
            <a:ext cx="2260200" cy="23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Oswald"/>
                <a:ea typeface="Oswald"/>
                <a:cs typeface="Oswald"/>
                <a:sym typeface="Oswald"/>
              </a:rPr>
              <a:t>Personal Information</a:t>
            </a:r>
            <a:endParaRPr sz="1200">
              <a:latin typeface="Oswald"/>
              <a:ea typeface="Oswald"/>
              <a:cs typeface="Oswald"/>
              <a:sym typeface="Oswald"/>
            </a:endParaRPr>
          </a:p>
        </p:txBody>
      </p:sp>
      <p:sp>
        <p:nvSpPr>
          <p:cNvPr id="303" name="Google Shape;303;p34"/>
          <p:cNvSpPr txBox="1"/>
          <p:nvPr/>
        </p:nvSpPr>
        <p:spPr>
          <a:xfrm>
            <a:off x="924300" y="2580650"/>
            <a:ext cx="36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-1</a:t>
            </a:r>
            <a:endParaRPr sz="1200">
              <a:latin typeface="Source Code Pro"/>
              <a:ea typeface="Source Code Pro"/>
              <a:cs typeface="Source Code Pro"/>
              <a:sym typeface="Source Code Pro"/>
            </a:endParaRPr>
          </a:p>
        </p:txBody>
      </p:sp>
      <p:sp>
        <p:nvSpPr>
          <p:cNvPr id="304" name="Google Shape;304;p34"/>
          <p:cNvSpPr txBox="1"/>
          <p:nvPr/>
        </p:nvSpPr>
        <p:spPr>
          <a:xfrm>
            <a:off x="4465200" y="2604025"/>
            <a:ext cx="36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0</a:t>
            </a:r>
            <a:endParaRPr sz="1200">
              <a:latin typeface="Source Code Pro"/>
              <a:ea typeface="Source Code Pro"/>
              <a:cs typeface="Source Code Pro"/>
              <a:sym typeface="Source Code Pro"/>
            </a:endParaRPr>
          </a:p>
        </p:txBody>
      </p:sp>
      <p:sp>
        <p:nvSpPr>
          <p:cNvPr id="305" name="Google Shape;305;p34"/>
          <p:cNvSpPr txBox="1"/>
          <p:nvPr/>
        </p:nvSpPr>
        <p:spPr>
          <a:xfrm>
            <a:off x="8276925" y="2574800"/>
            <a:ext cx="36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1</a:t>
            </a:r>
            <a:endParaRPr sz="1200">
              <a:latin typeface="Source Code Pro"/>
              <a:ea typeface="Source Code Pro"/>
              <a:cs typeface="Source Code Pro"/>
              <a:sym typeface="Source Code Pro"/>
            </a:endParaRPr>
          </a:p>
          <a:p>
            <a:pPr indent="0" lvl="0" marL="0" rtl="0" algn="l">
              <a:spcBef>
                <a:spcPts val="0"/>
              </a:spcBef>
              <a:spcAft>
                <a:spcPts val="0"/>
              </a:spcAft>
              <a:buNone/>
            </a:pPr>
            <a:r>
              <a:t/>
            </a:r>
            <a:endParaRPr sz="1200">
              <a:latin typeface="Source Code Pro"/>
              <a:ea typeface="Source Code Pro"/>
              <a:cs typeface="Source Code Pro"/>
              <a:sym typeface="Source Code Pro"/>
            </a:endParaRPr>
          </a:p>
        </p:txBody>
      </p:sp>
      <p:sp>
        <p:nvSpPr>
          <p:cNvPr id="306" name="Google Shape;306;p34"/>
          <p:cNvSpPr txBox="1"/>
          <p:nvPr/>
        </p:nvSpPr>
        <p:spPr>
          <a:xfrm>
            <a:off x="1076700" y="3897450"/>
            <a:ext cx="36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0</a:t>
            </a:r>
            <a:endParaRPr sz="1200">
              <a:latin typeface="Source Code Pro"/>
              <a:ea typeface="Source Code Pro"/>
              <a:cs typeface="Source Code Pro"/>
              <a:sym typeface="Source Code Pro"/>
            </a:endParaRPr>
          </a:p>
        </p:txBody>
      </p:sp>
      <p:sp>
        <p:nvSpPr>
          <p:cNvPr id="307" name="Google Shape;307;p34"/>
          <p:cNvSpPr txBox="1"/>
          <p:nvPr/>
        </p:nvSpPr>
        <p:spPr>
          <a:xfrm>
            <a:off x="8233500" y="3897450"/>
            <a:ext cx="3660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Code Pro"/>
                <a:ea typeface="Source Code Pro"/>
                <a:cs typeface="Source Code Pro"/>
                <a:sym typeface="Source Code Pro"/>
              </a:rPr>
              <a:t>1</a:t>
            </a:r>
            <a:endParaRPr sz="1200">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5"/>
          <p:cNvPicPr preferRelativeResize="0"/>
          <p:nvPr/>
        </p:nvPicPr>
        <p:blipFill>
          <a:blip r:embed="rId3">
            <a:alphaModFix/>
          </a:blip>
          <a:stretch>
            <a:fillRect/>
          </a:stretch>
        </p:blipFill>
        <p:spPr>
          <a:xfrm>
            <a:off x="152400" y="66825"/>
            <a:ext cx="8839200" cy="2790414"/>
          </a:xfrm>
          <a:prstGeom prst="rect">
            <a:avLst/>
          </a:prstGeom>
          <a:noFill/>
          <a:ln>
            <a:noFill/>
          </a:ln>
        </p:spPr>
      </p:pic>
      <p:pic>
        <p:nvPicPr>
          <p:cNvPr id="313" name="Google Shape;313;p35"/>
          <p:cNvPicPr preferRelativeResize="0"/>
          <p:nvPr/>
        </p:nvPicPr>
        <p:blipFill>
          <a:blip r:embed="rId4">
            <a:alphaModFix/>
          </a:blip>
          <a:stretch>
            <a:fillRect/>
          </a:stretch>
        </p:blipFill>
        <p:spPr>
          <a:xfrm>
            <a:off x="329825" y="2858025"/>
            <a:ext cx="3855499" cy="2244025"/>
          </a:xfrm>
          <a:prstGeom prst="rect">
            <a:avLst/>
          </a:prstGeom>
          <a:noFill/>
          <a:ln>
            <a:noFill/>
          </a:ln>
        </p:spPr>
      </p:pic>
      <p:pic>
        <p:nvPicPr>
          <p:cNvPr id="314" name="Google Shape;314;p35"/>
          <p:cNvPicPr preferRelativeResize="0"/>
          <p:nvPr/>
        </p:nvPicPr>
        <p:blipFill>
          <a:blip r:embed="rId5">
            <a:alphaModFix/>
          </a:blip>
          <a:stretch>
            <a:fillRect/>
          </a:stretch>
        </p:blipFill>
        <p:spPr>
          <a:xfrm>
            <a:off x="4648924" y="2858014"/>
            <a:ext cx="4212501" cy="224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Matching Algorithm with Jaccard Similarity</a:t>
            </a:r>
            <a:endParaRPr b="1" sz="42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Matching Algorithm with Jaccard Similarity</a:t>
            </a:r>
            <a:endParaRPr>
              <a:solidFill>
                <a:srgbClr val="AC1145"/>
              </a:solidFill>
            </a:endParaRPr>
          </a:p>
        </p:txBody>
      </p:sp>
      <p:sp>
        <p:nvSpPr>
          <p:cNvPr id="325" name="Google Shape;325;p37"/>
          <p:cNvSpPr txBox="1"/>
          <p:nvPr>
            <p:ph idx="1" type="body"/>
          </p:nvPr>
        </p:nvSpPr>
        <p:spPr>
          <a:xfrm>
            <a:off x="311700" y="1297700"/>
            <a:ext cx="8520600" cy="30999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Matching Algorithm - matches profiles based on conditions we set: </a:t>
            </a:r>
            <a:endParaRPr sz="15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	</a:t>
            </a:r>
            <a:r>
              <a:rPr lang="en" sz="1500">
                <a:solidFill>
                  <a:srgbClr val="000000"/>
                </a:solidFill>
                <a:latin typeface="Oswald"/>
                <a:ea typeface="Oswald"/>
                <a:cs typeface="Oswald"/>
                <a:sym typeface="Oswald"/>
              </a:rPr>
              <a:t>Sexual orientation (gay or straight), gender, cluster, and sentiment</a:t>
            </a:r>
            <a:endParaRPr sz="15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Then finds best match between values based on highest Jaccard Similarity score</a:t>
            </a:r>
            <a:endParaRPr sz="15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Jaccard Similarity - A ratio of measuring the similarity between two sets.</a:t>
            </a:r>
            <a:endParaRPr sz="15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The Jaccard index has a value between 0 and 1.</a:t>
            </a:r>
            <a:endParaRPr sz="15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lang="en" sz="1500">
                <a:solidFill>
                  <a:srgbClr val="000000"/>
                </a:solidFill>
                <a:latin typeface="Oswald"/>
                <a:ea typeface="Oswald"/>
                <a:cs typeface="Oswald"/>
                <a:sym typeface="Oswald"/>
              </a:rPr>
              <a:t>The higher the value, the more similar the two sets are.</a:t>
            </a:r>
            <a:endParaRPr sz="1500">
              <a:solidFill>
                <a:srgbClr val="000000"/>
              </a:solidFill>
            </a:endParaRPr>
          </a:p>
        </p:txBody>
      </p:sp>
      <p:pic>
        <p:nvPicPr>
          <p:cNvPr id="326" name="Google Shape;326;p37"/>
          <p:cNvPicPr preferRelativeResize="0"/>
          <p:nvPr/>
        </p:nvPicPr>
        <p:blipFill>
          <a:blip r:embed="rId3">
            <a:alphaModFix/>
          </a:blip>
          <a:stretch>
            <a:fillRect/>
          </a:stretch>
        </p:blipFill>
        <p:spPr>
          <a:xfrm>
            <a:off x="2812232" y="3597875"/>
            <a:ext cx="3519526" cy="95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8"/>
          <p:cNvPicPr preferRelativeResize="0"/>
          <p:nvPr/>
        </p:nvPicPr>
        <p:blipFill>
          <a:blip r:embed="rId3">
            <a:alphaModFix/>
          </a:blip>
          <a:stretch>
            <a:fillRect/>
          </a:stretch>
        </p:blipFill>
        <p:spPr>
          <a:xfrm>
            <a:off x="5376225" y="854375"/>
            <a:ext cx="2642250" cy="1195650"/>
          </a:xfrm>
          <a:prstGeom prst="rect">
            <a:avLst/>
          </a:prstGeom>
          <a:noFill/>
          <a:ln>
            <a:noFill/>
          </a:ln>
        </p:spPr>
      </p:pic>
      <p:sp>
        <p:nvSpPr>
          <p:cNvPr id="332" name="Google Shape;332;p38"/>
          <p:cNvSpPr txBox="1"/>
          <p:nvPr>
            <p:ph type="title"/>
          </p:nvPr>
        </p:nvSpPr>
        <p:spPr>
          <a:xfrm>
            <a:off x="65925" y="974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Results</a:t>
            </a:r>
            <a:endParaRPr>
              <a:solidFill>
                <a:srgbClr val="AC1145"/>
              </a:solidFill>
            </a:endParaRPr>
          </a:p>
        </p:txBody>
      </p:sp>
      <p:pic>
        <p:nvPicPr>
          <p:cNvPr id="333" name="Google Shape;333;p38"/>
          <p:cNvPicPr preferRelativeResize="0"/>
          <p:nvPr/>
        </p:nvPicPr>
        <p:blipFill>
          <a:blip r:embed="rId4">
            <a:alphaModFix/>
          </a:blip>
          <a:stretch>
            <a:fillRect/>
          </a:stretch>
        </p:blipFill>
        <p:spPr>
          <a:xfrm>
            <a:off x="65925" y="830974"/>
            <a:ext cx="5310299" cy="1165875"/>
          </a:xfrm>
          <a:prstGeom prst="rect">
            <a:avLst/>
          </a:prstGeom>
          <a:noFill/>
          <a:ln>
            <a:noFill/>
          </a:ln>
        </p:spPr>
      </p:pic>
      <p:pic>
        <p:nvPicPr>
          <p:cNvPr id="334" name="Google Shape;334;p38"/>
          <p:cNvPicPr preferRelativeResize="0"/>
          <p:nvPr/>
        </p:nvPicPr>
        <p:blipFill>
          <a:blip r:embed="rId5">
            <a:alphaModFix/>
          </a:blip>
          <a:stretch>
            <a:fillRect/>
          </a:stretch>
        </p:blipFill>
        <p:spPr>
          <a:xfrm>
            <a:off x="162650" y="1996850"/>
            <a:ext cx="5943600" cy="609600"/>
          </a:xfrm>
          <a:prstGeom prst="rect">
            <a:avLst/>
          </a:prstGeom>
          <a:noFill/>
          <a:ln>
            <a:noFill/>
          </a:ln>
        </p:spPr>
      </p:pic>
      <p:pic>
        <p:nvPicPr>
          <p:cNvPr id="335" name="Google Shape;335;p38"/>
          <p:cNvPicPr preferRelativeResize="0"/>
          <p:nvPr/>
        </p:nvPicPr>
        <p:blipFill>
          <a:blip r:embed="rId6">
            <a:alphaModFix/>
          </a:blip>
          <a:stretch>
            <a:fillRect/>
          </a:stretch>
        </p:blipFill>
        <p:spPr>
          <a:xfrm>
            <a:off x="152400" y="2758850"/>
            <a:ext cx="5352575" cy="1106550"/>
          </a:xfrm>
          <a:prstGeom prst="rect">
            <a:avLst/>
          </a:prstGeom>
          <a:noFill/>
          <a:ln>
            <a:noFill/>
          </a:ln>
        </p:spPr>
      </p:pic>
      <p:pic>
        <p:nvPicPr>
          <p:cNvPr id="336" name="Google Shape;336;p38"/>
          <p:cNvPicPr preferRelativeResize="0"/>
          <p:nvPr/>
        </p:nvPicPr>
        <p:blipFill>
          <a:blip r:embed="rId7">
            <a:alphaModFix/>
          </a:blip>
          <a:stretch>
            <a:fillRect/>
          </a:stretch>
        </p:blipFill>
        <p:spPr>
          <a:xfrm>
            <a:off x="5504975" y="2729188"/>
            <a:ext cx="2708960" cy="1165875"/>
          </a:xfrm>
          <a:prstGeom prst="rect">
            <a:avLst/>
          </a:prstGeom>
          <a:noFill/>
          <a:ln>
            <a:noFill/>
          </a:ln>
        </p:spPr>
      </p:pic>
      <p:pic>
        <p:nvPicPr>
          <p:cNvPr id="337" name="Google Shape;337;p38"/>
          <p:cNvPicPr preferRelativeResize="0"/>
          <p:nvPr/>
        </p:nvPicPr>
        <p:blipFill>
          <a:blip r:embed="rId8">
            <a:alphaModFix/>
          </a:blip>
          <a:stretch>
            <a:fillRect/>
          </a:stretch>
        </p:blipFill>
        <p:spPr>
          <a:xfrm>
            <a:off x="117325" y="4053325"/>
            <a:ext cx="6433474" cy="65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WORDCLOUDS</a:t>
            </a:r>
            <a:endParaRPr b="1" sz="5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205400" y="14072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WORDCLOU</a:t>
            </a:r>
            <a:r>
              <a:rPr lang="en">
                <a:solidFill>
                  <a:srgbClr val="AC1145"/>
                </a:solidFill>
              </a:rPr>
              <a:t>D</a:t>
            </a:r>
            <a:r>
              <a:rPr lang="en"/>
              <a:t>  </a:t>
            </a:r>
            <a:endParaRPr/>
          </a:p>
        </p:txBody>
      </p:sp>
      <p:pic>
        <p:nvPicPr>
          <p:cNvPr id="348" name="Google Shape;348;p40"/>
          <p:cNvPicPr preferRelativeResize="0"/>
          <p:nvPr/>
        </p:nvPicPr>
        <p:blipFill>
          <a:blip r:embed="rId3">
            <a:alphaModFix/>
          </a:blip>
          <a:stretch>
            <a:fillRect/>
          </a:stretch>
        </p:blipFill>
        <p:spPr>
          <a:xfrm>
            <a:off x="220875" y="1106000"/>
            <a:ext cx="4426250" cy="3516200"/>
          </a:xfrm>
          <a:prstGeom prst="rect">
            <a:avLst/>
          </a:prstGeom>
          <a:noFill/>
          <a:ln>
            <a:noFill/>
          </a:ln>
        </p:spPr>
      </p:pic>
      <p:pic>
        <p:nvPicPr>
          <p:cNvPr id="349" name="Google Shape;349;p40"/>
          <p:cNvPicPr preferRelativeResize="0"/>
          <p:nvPr/>
        </p:nvPicPr>
        <p:blipFill>
          <a:blip r:embed="rId4">
            <a:alphaModFix/>
          </a:blip>
          <a:stretch>
            <a:fillRect/>
          </a:stretch>
        </p:blipFill>
        <p:spPr>
          <a:xfrm>
            <a:off x="4718063" y="1106000"/>
            <a:ext cx="4273537" cy="3516200"/>
          </a:xfrm>
          <a:prstGeom prst="rect">
            <a:avLst/>
          </a:prstGeom>
          <a:noFill/>
          <a:ln>
            <a:noFill/>
          </a:ln>
        </p:spPr>
      </p:pic>
      <p:sp>
        <p:nvSpPr>
          <p:cNvPr id="350" name="Google Shape;350;p40"/>
          <p:cNvSpPr txBox="1"/>
          <p:nvPr/>
        </p:nvSpPr>
        <p:spPr>
          <a:xfrm>
            <a:off x="205400" y="761675"/>
            <a:ext cx="12411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MALE</a:t>
            </a:r>
            <a:endParaRPr>
              <a:latin typeface="Oswald"/>
              <a:ea typeface="Oswald"/>
              <a:cs typeface="Oswald"/>
              <a:sym typeface="Oswald"/>
            </a:endParaRPr>
          </a:p>
        </p:txBody>
      </p:sp>
      <p:sp>
        <p:nvSpPr>
          <p:cNvPr id="351" name="Google Shape;351;p40"/>
          <p:cNvSpPr txBox="1"/>
          <p:nvPr/>
        </p:nvSpPr>
        <p:spPr>
          <a:xfrm>
            <a:off x="4718075" y="761675"/>
            <a:ext cx="12411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FEMALE</a:t>
            </a:r>
            <a:endParaRPr>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54525" y="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Combined WORDCLOUD</a:t>
            </a:r>
            <a:endParaRPr>
              <a:solidFill>
                <a:srgbClr val="AC1145"/>
              </a:solidFill>
            </a:endParaRPr>
          </a:p>
        </p:txBody>
      </p:sp>
      <p:pic>
        <p:nvPicPr>
          <p:cNvPr id="357" name="Google Shape;357;p41"/>
          <p:cNvPicPr preferRelativeResize="0"/>
          <p:nvPr/>
        </p:nvPicPr>
        <p:blipFill>
          <a:blip r:embed="rId3">
            <a:alphaModFix/>
          </a:blip>
          <a:stretch>
            <a:fillRect/>
          </a:stretch>
        </p:blipFill>
        <p:spPr>
          <a:xfrm>
            <a:off x="1707988" y="653225"/>
            <a:ext cx="5728022" cy="443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3">
            <a:alphaModFix amt="68000"/>
          </a:blip>
          <a:srcRect b="0" l="25989" r="29177" t="0"/>
          <a:stretch/>
        </p:blipFill>
        <p:spPr>
          <a:xfrm>
            <a:off x="6102775" y="0"/>
            <a:ext cx="3043574" cy="5143500"/>
          </a:xfrm>
          <a:prstGeom prst="rect">
            <a:avLst/>
          </a:prstGeom>
          <a:noFill/>
          <a:ln>
            <a:noFill/>
          </a:ln>
        </p:spPr>
      </p:pic>
      <p:sp>
        <p:nvSpPr>
          <p:cNvPr id="74" name="Google Shape;74;p15"/>
          <p:cNvSpPr/>
          <p:nvPr/>
        </p:nvSpPr>
        <p:spPr>
          <a:xfrm>
            <a:off x="0" y="0"/>
            <a:ext cx="6889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type="title"/>
          </p:nvPr>
        </p:nvSpPr>
        <p:spPr>
          <a:xfrm>
            <a:off x="347625" y="67700"/>
            <a:ext cx="3229800" cy="7335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Introduction</a:t>
            </a:r>
            <a:endParaRPr>
              <a:solidFill>
                <a:srgbClr val="AC1145"/>
              </a:solidFill>
            </a:endParaRPr>
          </a:p>
        </p:txBody>
      </p:sp>
      <p:sp>
        <p:nvSpPr>
          <p:cNvPr id="76" name="Google Shape;76;p15"/>
          <p:cNvSpPr txBox="1"/>
          <p:nvPr>
            <p:ph idx="1" type="body"/>
          </p:nvPr>
        </p:nvSpPr>
        <p:spPr>
          <a:xfrm>
            <a:off x="379175" y="1025525"/>
            <a:ext cx="6153600" cy="3503700"/>
          </a:xfrm>
          <a:prstGeom prst="rect">
            <a:avLst/>
          </a:prstGeom>
          <a:noFill/>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lang="en">
                <a:solidFill>
                  <a:srgbClr val="000000"/>
                </a:solidFill>
                <a:latin typeface="Oswald"/>
                <a:ea typeface="Oswald"/>
                <a:cs typeface="Oswald"/>
                <a:sym typeface="Oswald"/>
              </a:rPr>
              <a:t>Online Dating Industry:</a:t>
            </a:r>
            <a:endParaRPr b="1">
              <a:solidFill>
                <a:srgbClr val="000000"/>
              </a:solidFill>
              <a:latin typeface="Oswald"/>
              <a:ea typeface="Oswald"/>
              <a:cs typeface="Oswald"/>
              <a:sym typeface="Oswald"/>
            </a:endParaRPr>
          </a:p>
          <a:p>
            <a:pPr indent="457200" lvl="0" marL="0" marR="0" rtl="0" algn="l">
              <a:lnSpc>
                <a:spcPct val="150000"/>
              </a:lnSpc>
              <a:spcBef>
                <a:spcPts val="0"/>
              </a:spcBef>
              <a:spcAft>
                <a:spcPts val="0"/>
              </a:spcAft>
              <a:buNone/>
            </a:pPr>
            <a:r>
              <a:rPr lang="en">
                <a:solidFill>
                  <a:srgbClr val="000000"/>
                </a:solidFill>
                <a:latin typeface="Oswald"/>
                <a:ea typeface="Oswald"/>
                <a:cs typeface="Oswald"/>
                <a:sym typeface="Oswald"/>
              </a:rPr>
              <a:t>$912 million revenue in 2019</a:t>
            </a:r>
            <a:endParaRPr>
              <a:solidFill>
                <a:srgbClr val="000000"/>
              </a:solidFill>
              <a:latin typeface="Oswald"/>
              <a:ea typeface="Oswald"/>
              <a:cs typeface="Oswald"/>
              <a:sym typeface="Oswald"/>
            </a:endParaRPr>
          </a:p>
          <a:p>
            <a:pPr indent="457200" lvl="0" marL="0" marR="0" rtl="0" algn="l">
              <a:lnSpc>
                <a:spcPct val="150000"/>
              </a:lnSpc>
              <a:spcBef>
                <a:spcPts val="0"/>
              </a:spcBef>
              <a:spcAft>
                <a:spcPts val="0"/>
              </a:spcAft>
              <a:buNone/>
            </a:pPr>
            <a:r>
              <a:rPr lang="en">
                <a:solidFill>
                  <a:srgbClr val="000000"/>
                </a:solidFill>
                <a:latin typeface="Oswald"/>
                <a:ea typeface="Oswald"/>
                <a:cs typeface="Oswald"/>
                <a:sym typeface="Oswald"/>
              </a:rPr>
              <a:t>30.4 million users in the US in 2019</a:t>
            </a:r>
            <a:endParaRPr>
              <a:solidFill>
                <a:srgbClr val="000000"/>
              </a:solidFill>
              <a:latin typeface="Oswald"/>
              <a:ea typeface="Oswald"/>
              <a:cs typeface="Oswald"/>
              <a:sym typeface="Oswald"/>
            </a:endParaRPr>
          </a:p>
          <a:p>
            <a:pPr indent="457200" lvl="0" marL="0" marR="0" rtl="0" algn="l">
              <a:lnSpc>
                <a:spcPct val="150000"/>
              </a:lnSpc>
              <a:spcBef>
                <a:spcPts val="0"/>
              </a:spcBef>
              <a:spcAft>
                <a:spcPts val="0"/>
              </a:spcAft>
              <a:buNone/>
            </a:pPr>
            <a:r>
              <a:rPr lang="en">
                <a:solidFill>
                  <a:srgbClr val="000000"/>
                </a:solidFill>
                <a:latin typeface="Oswald"/>
                <a:ea typeface="Oswald"/>
                <a:cs typeface="Oswald"/>
                <a:sym typeface="Oswald"/>
              </a:rPr>
              <a:t>Number of dating app users have been surging during pandemic</a:t>
            </a:r>
            <a:endParaRPr>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rPr b="1" lang="en">
                <a:solidFill>
                  <a:srgbClr val="000000"/>
                </a:solidFill>
                <a:latin typeface="Oswald"/>
                <a:ea typeface="Oswald"/>
                <a:cs typeface="Oswald"/>
                <a:sym typeface="Oswald"/>
              </a:rPr>
              <a:t>Objective: </a:t>
            </a:r>
            <a:endParaRPr b="1">
              <a:solidFill>
                <a:srgbClr val="000000"/>
              </a:solidFill>
              <a:latin typeface="Oswald"/>
              <a:ea typeface="Oswald"/>
              <a:cs typeface="Oswald"/>
              <a:sym typeface="Oswald"/>
            </a:endParaRPr>
          </a:p>
          <a:p>
            <a:pPr indent="0" lvl="0" marL="457200" marR="0" rtl="0" algn="l">
              <a:lnSpc>
                <a:spcPct val="150000"/>
              </a:lnSpc>
              <a:spcBef>
                <a:spcPts val="0"/>
              </a:spcBef>
              <a:spcAft>
                <a:spcPts val="0"/>
              </a:spcAft>
              <a:buNone/>
            </a:pPr>
            <a:r>
              <a:rPr lang="en">
                <a:solidFill>
                  <a:srgbClr val="000000"/>
                </a:solidFill>
                <a:latin typeface="Oswald"/>
                <a:ea typeface="Oswald"/>
                <a:cs typeface="Oswald"/>
                <a:sym typeface="Oswald"/>
              </a:rPr>
              <a:t>Improve upon OkCupid’s algorithm by including topic modeling with text analysis and sentiment analysis on free text responses</a:t>
            </a:r>
            <a:endParaRPr>
              <a:solidFill>
                <a:srgbClr val="000000"/>
              </a:solidFill>
              <a:latin typeface="Oswald"/>
              <a:ea typeface="Oswald"/>
              <a:cs typeface="Oswald"/>
              <a:sym typeface="Oswald"/>
            </a:endParaRPr>
          </a:p>
          <a:p>
            <a:pPr indent="0" lvl="0" marL="457200" marR="0" rtl="0" algn="l">
              <a:lnSpc>
                <a:spcPct val="150000"/>
              </a:lnSpc>
              <a:spcBef>
                <a:spcPts val="0"/>
              </a:spcBef>
              <a:spcAft>
                <a:spcPts val="0"/>
              </a:spcAft>
              <a:buNone/>
            </a:pPr>
            <a:r>
              <a:rPr lang="en">
                <a:solidFill>
                  <a:srgbClr val="000000"/>
                </a:solidFill>
                <a:latin typeface="Oswald"/>
                <a:ea typeface="Oswald"/>
                <a:cs typeface="Oswald"/>
                <a:sym typeface="Oswald"/>
              </a:rPr>
              <a:t>	Specific words used and cluster groups </a:t>
            </a:r>
            <a:endParaRPr>
              <a:solidFill>
                <a:srgbClr val="000000"/>
              </a:solidFill>
              <a:latin typeface="Oswald"/>
              <a:ea typeface="Oswald"/>
              <a:cs typeface="Oswald"/>
              <a:sym typeface="Oswald"/>
            </a:endParaRPr>
          </a:p>
          <a:p>
            <a:pPr indent="0" lvl="0" marL="457200" marR="0" rtl="0" algn="l">
              <a:lnSpc>
                <a:spcPct val="150000"/>
              </a:lnSpc>
              <a:spcBef>
                <a:spcPts val="0"/>
              </a:spcBef>
              <a:spcAft>
                <a:spcPts val="0"/>
              </a:spcAft>
              <a:buNone/>
            </a:pPr>
            <a:r>
              <a:t/>
            </a:r>
            <a:endParaRPr>
              <a:solidFill>
                <a:srgbClr val="000000"/>
              </a:solidFill>
              <a:latin typeface="Oswald"/>
              <a:ea typeface="Oswald"/>
              <a:cs typeface="Oswald"/>
              <a:sym typeface="Oswald"/>
            </a:endParaRPr>
          </a:p>
          <a:p>
            <a:pPr indent="0" lvl="0" marL="0" rtl="0" algn="l">
              <a:spcBef>
                <a:spcPts val="0"/>
              </a:spcBef>
              <a:spcAft>
                <a:spcPts val="0"/>
              </a:spcAft>
              <a:buNone/>
            </a:pPr>
            <a:r>
              <a:rPr lang="en"/>
              <a:t>	</a:t>
            </a:r>
            <a:endParaRPr/>
          </a:p>
          <a:p>
            <a:pPr indent="457200" lvl="0" marL="914400" rtl="0" algn="l">
              <a:spcBef>
                <a:spcPts val="1600"/>
              </a:spcBef>
              <a:spcAft>
                <a:spcPts val="0"/>
              </a:spcAft>
              <a:buNone/>
            </a:pPr>
            <a:br>
              <a:rPr lang="en"/>
            </a:b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Conclusion</a:t>
            </a:r>
            <a:endParaRPr>
              <a:solidFill>
                <a:srgbClr val="AC1145"/>
              </a:solidFill>
            </a:endParaRPr>
          </a:p>
        </p:txBody>
      </p:sp>
      <p:sp>
        <p:nvSpPr>
          <p:cNvPr id="363" name="Google Shape;363;p42"/>
          <p:cNvSpPr txBox="1"/>
          <p:nvPr/>
        </p:nvSpPr>
        <p:spPr>
          <a:xfrm>
            <a:off x="417675" y="1182850"/>
            <a:ext cx="8288100" cy="270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700">
                <a:latin typeface="Oswald"/>
                <a:ea typeface="Oswald"/>
                <a:cs typeface="Oswald"/>
                <a:sym typeface="Oswald"/>
              </a:rPr>
              <a:t>The words that users use in their essays can play a significant part in the success of finding a significant other.</a:t>
            </a:r>
            <a:endParaRPr sz="1700">
              <a:latin typeface="Oswald"/>
              <a:ea typeface="Oswald"/>
              <a:cs typeface="Oswald"/>
              <a:sym typeface="Oswald"/>
            </a:endParaRPr>
          </a:p>
          <a:p>
            <a:pPr indent="0" lvl="0" marL="0" marR="0" rtl="0" algn="l">
              <a:lnSpc>
                <a:spcPct val="100000"/>
              </a:lnSpc>
              <a:spcBef>
                <a:spcPts val="0"/>
              </a:spcBef>
              <a:spcAft>
                <a:spcPts val="0"/>
              </a:spcAft>
              <a:buNone/>
            </a:pPr>
            <a:r>
              <a:t/>
            </a:r>
            <a:endParaRPr sz="1700">
              <a:latin typeface="Oswald"/>
              <a:ea typeface="Oswald"/>
              <a:cs typeface="Oswald"/>
              <a:sym typeface="Oswald"/>
            </a:endParaRPr>
          </a:p>
          <a:p>
            <a:pPr indent="0" lvl="0" marL="0" marR="0" rtl="0" algn="l">
              <a:lnSpc>
                <a:spcPct val="100000"/>
              </a:lnSpc>
              <a:spcBef>
                <a:spcPts val="0"/>
              </a:spcBef>
              <a:spcAft>
                <a:spcPts val="0"/>
              </a:spcAft>
              <a:buNone/>
            </a:pPr>
            <a:r>
              <a:rPr lang="en" sz="1700">
                <a:latin typeface="Oswald"/>
                <a:ea typeface="Oswald"/>
                <a:cs typeface="Oswald"/>
                <a:sym typeface="Oswald"/>
              </a:rPr>
              <a:t>OkCupid can use the power of text analysis to improve user experience. </a:t>
            </a:r>
            <a:endParaRPr sz="1700">
              <a:latin typeface="Oswald"/>
              <a:ea typeface="Oswald"/>
              <a:cs typeface="Oswald"/>
              <a:sym typeface="Oswald"/>
            </a:endParaRPr>
          </a:p>
          <a:p>
            <a:pPr indent="0" lvl="0" marL="0" marR="0" rtl="0" algn="l">
              <a:lnSpc>
                <a:spcPct val="100000"/>
              </a:lnSpc>
              <a:spcBef>
                <a:spcPts val="0"/>
              </a:spcBef>
              <a:spcAft>
                <a:spcPts val="0"/>
              </a:spcAft>
              <a:buNone/>
            </a:pPr>
            <a:r>
              <a:t/>
            </a:r>
            <a:endParaRPr sz="1700">
              <a:latin typeface="Oswald"/>
              <a:ea typeface="Oswald"/>
              <a:cs typeface="Oswald"/>
              <a:sym typeface="Oswald"/>
            </a:endParaRPr>
          </a:p>
          <a:p>
            <a:pPr indent="0" lvl="0" marL="0" marR="0" rtl="0" algn="l">
              <a:lnSpc>
                <a:spcPct val="100000"/>
              </a:lnSpc>
              <a:spcBef>
                <a:spcPts val="0"/>
              </a:spcBef>
              <a:spcAft>
                <a:spcPts val="0"/>
              </a:spcAft>
              <a:buNone/>
            </a:pPr>
            <a:r>
              <a:rPr lang="en" sz="1700">
                <a:latin typeface="Oswald"/>
                <a:ea typeface="Oswald"/>
                <a:cs typeface="Oswald"/>
                <a:sym typeface="Oswald"/>
              </a:rPr>
              <a:t>Monetize this: users pay for a premium feature to be matched with users based on their essays. Users can rank their essays and OkCupid can cluster profile using topic modeling.</a:t>
            </a:r>
            <a:r>
              <a:rPr lang="en" sz="1600">
                <a:latin typeface="Source Code Pro"/>
                <a:ea typeface="Source Code Pro"/>
                <a:cs typeface="Source Code Pro"/>
                <a:sym typeface="Source Code Pro"/>
              </a:rPr>
              <a:t> </a:t>
            </a:r>
            <a:endParaRPr sz="1600">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64" name="Google Shape;364;p42"/>
          <p:cNvSpPr/>
          <p:nvPr/>
        </p:nvSpPr>
        <p:spPr>
          <a:xfrm>
            <a:off x="0" y="4307475"/>
            <a:ext cx="9144000" cy="836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42"/>
          <p:cNvPicPr preferRelativeResize="0"/>
          <p:nvPr/>
        </p:nvPicPr>
        <p:blipFill>
          <a:blip r:embed="rId3">
            <a:alphaModFix amt="97000"/>
          </a:blip>
          <a:stretch>
            <a:fillRect/>
          </a:stretch>
        </p:blipFill>
        <p:spPr>
          <a:xfrm>
            <a:off x="3462288" y="4339525"/>
            <a:ext cx="2198874" cy="77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67975" y="18135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11700" y="3382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Process Overview</a:t>
            </a:r>
            <a:endParaRPr>
              <a:solidFill>
                <a:srgbClr val="AC1145"/>
              </a:solidFill>
            </a:endParaRPr>
          </a:p>
        </p:txBody>
      </p:sp>
      <p:sp>
        <p:nvSpPr>
          <p:cNvPr id="82" name="Google Shape;82;p16"/>
          <p:cNvSpPr/>
          <p:nvPr/>
        </p:nvSpPr>
        <p:spPr>
          <a:xfrm>
            <a:off x="2164950" y="1632650"/>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grpSp>
        <p:nvGrpSpPr>
          <p:cNvPr id="83" name="Google Shape;83;p16"/>
          <p:cNvGrpSpPr/>
          <p:nvPr/>
        </p:nvGrpSpPr>
        <p:grpSpPr>
          <a:xfrm>
            <a:off x="594475" y="1359487"/>
            <a:ext cx="1709100" cy="1259835"/>
            <a:chOff x="594485" y="1969425"/>
            <a:chExt cx="1709100" cy="1285809"/>
          </a:xfrm>
        </p:grpSpPr>
        <p:sp>
          <p:nvSpPr>
            <p:cNvPr id="84" name="Google Shape;84;p16"/>
            <p:cNvSpPr/>
            <p:nvPr/>
          </p:nvSpPr>
          <p:spPr>
            <a:xfrm>
              <a:off x="1058948" y="1969425"/>
              <a:ext cx="594300" cy="594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5" name="Google Shape;85;p16"/>
            <p:cNvSpPr txBox="1"/>
            <p:nvPr/>
          </p:nvSpPr>
          <p:spPr>
            <a:xfrm>
              <a:off x="594485" y="2660934"/>
              <a:ext cx="1709100" cy="59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AC1145"/>
                  </a:solidFill>
                  <a:latin typeface="Oswald"/>
                  <a:ea typeface="Oswald"/>
                  <a:cs typeface="Oswald"/>
                  <a:sym typeface="Oswald"/>
                </a:rPr>
                <a:t>Data Cleaning</a:t>
              </a:r>
              <a:endParaRPr sz="1800">
                <a:solidFill>
                  <a:srgbClr val="AC1145"/>
                </a:solidFill>
                <a:latin typeface="Oswald"/>
                <a:ea typeface="Oswald"/>
                <a:cs typeface="Oswald"/>
                <a:sym typeface="Oswald"/>
              </a:endParaRPr>
            </a:p>
          </p:txBody>
        </p:sp>
      </p:grpSp>
      <p:grpSp>
        <p:nvGrpSpPr>
          <p:cNvPr id="86" name="Google Shape;86;p16"/>
          <p:cNvGrpSpPr/>
          <p:nvPr/>
        </p:nvGrpSpPr>
        <p:grpSpPr>
          <a:xfrm>
            <a:off x="2699425" y="1347537"/>
            <a:ext cx="1709100" cy="1429428"/>
            <a:chOff x="2699425" y="1957150"/>
            <a:chExt cx="1709100" cy="1304937"/>
          </a:xfrm>
        </p:grpSpPr>
        <p:sp>
          <p:nvSpPr>
            <p:cNvPr id="87" name="Google Shape;87;p16"/>
            <p:cNvSpPr/>
            <p:nvPr/>
          </p:nvSpPr>
          <p:spPr>
            <a:xfrm>
              <a:off x="3256823" y="1957150"/>
              <a:ext cx="594300" cy="594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8" name="Google Shape;88;p16"/>
            <p:cNvSpPr txBox="1"/>
            <p:nvPr/>
          </p:nvSpPr>
          <p:spPr>
            <a:xfrm>
              <a:off x="2699425" y="2730487"/>
              <a:ext cx="1709100" cy="53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AC1145"/>
                  </a:solidFill>
                  <a:latin typeface="Oswald"/>
                  <a:ea typeface="Oswald"/>
                  <a:cs typeface="Oswald"/>
                  <a:sym typeface="Oswald"/>
                </a:rPr>
                <a:t>Exploratory analysis</a:t>
              </a:r>
              <a:endParaRPr sz="1800">
                <a:solidFill>
                  <a:srgbClr val="AC1145"/>
                </a:solidFill>
                <a:latin typeface="Oswald"/>
                <a:ea typeface="Oswald"/>
                <a:cs typeface="Oswald"/>
                <a:sym typeface="Oswald"/>
              </a:endParaRPr>
            </a:p>
          </p:txBody>
        </p:sp>
        <p:sp>
          <p:nvSpPr>
            <p:cNvPr id="89" name="Google Shape;89;p16"/>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grpSp>
      <p:grpSp>
        <p:nvGrpSpPr>
          <p:cNvPr id="90" name="Google Shape;90;p16"/>
          <p:cNvGrpSpPr/>
          <p:nvPr/>
        </p:nvGrpSpPr>
        <p:grpSpPr>
          <a:xfrm>
            <a:off x="4781400" y="1524087"/>
            <a:ext cx="1709100" cy="1252877"/>
            <a:chOff x="4781413" y="2118324"/>
            <a:chExt cx="1709100" cy="1143762"/>
          </a:xfrm>
        </p:grpSpPr>
        <p:sp>
          <p:nvSpPr>
            <p:cNvPr id="91" name="Google Shape;91;p16"/>
            <p:cNvSpPr txBox="1"/>
            <p:nvPr/>
          </p:nvSpPr>
          <p:spPr>
            <a:xfrm>
              <a:off x="4781413" y="2730487"/>
              <a:ext cx="1709100" cy="531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AC1145"/>
                  </a:solidFill>
                  <a:latin typeface="Oswald"/>
                  <a:ea typeface="Oswald"/>
                  <a:cs typeface="Oswald"/>
                  <a:sym typeface="Oswald"/>
                </a:rPr>
                <a:t>Topic Modeling &amp; Clustering</a:t>
              </a:r>
              <a:endParaRPr sz="1800">
                <a:solidFill>
                  <a:srgbClr val="AC1145"/>
                </a:solidFill>
                <a:latin typeface="Oswald"/>
                <a:ea typeface="Oswald"/>
                <a:cs typeface="Oswald"/>
                <a:sym typeface="Oswald"/>
              </a:endParaRPr>
            </a:p>
          </p:txBody>
        </p:sp>
        <p:sp>
          <p:nvSpPr>
            <p:cNvPr id="92" name="Google Shape;92;p16"/>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grpSp>
      <p:grpSp>
        <p:nvGrpSpPr>
          <p:cNvPr id="93" name="Google Shape;93;p16"/>
          <p:cNvGrpSpPr/>
          <p:nvPr/>
        </p:nvGrpSpPr>
        <p:grpSpPr>
          <a:xfrm>
            <a:off x="6863375" y="1347460"/>
            <a:ext cx="1709100" cy="1429485"/>
            <a:chOff x="6863385" y="1957150"/>
            <a:chExt cx="1709100" cy="1458956"/>
          </a:xfrm>
        </p:grpSpPr>
        <p:sp>
          <p:nvSpPr>
            <p:cNvPr id="94" name="Google Shape;94;p16"/>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5" name="Google Shape;95;p16"/>
            <p:cNvSpPr txBox="1"/>
            <p:nvPr/>
          </p:nvSpPr>
          <p:spPr>
            <a:xfrm>
              <a:off x="6863385" y="2738706"/>
              <a:ext cx="1709100" cy="67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AC1145"/>
                  </a:solidFill>
                  <a:latin typeface="Oswald"/>
                  <a:ea typeface="Oswald"/>
                  <a:cs typeface="Oswald"/>
                  <a:sym typeface="Oswald"/>
                </a:rPr>
                <a:t>Sentiment Analysis</a:t>
              </a:r>
              <a:endParaRPr sz="1800">
                <a:solidFill>
                  <a:srgbClr val="AC1145"/>
                </a:solidFill>
                <a:latin typeface="Oswald"/>
                <a:ea typeface="Oswald"/>
                <a:cs typeface="Oswald"/>
                <a:sym typeface="Oswald"/>
              </a:endParaRPr>
            </a:p>
          </p:txBody>
        </p:sp>
        <p:sp>
          <p:nvSpPr>
            <p:cNvPr id="96" name="Google Shape;96;p16"/>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grpSp>
      <p:sp>
        <p:nvSpPr>
          <p:cNvPr id="97" name="Google Shape;97;p16"/>
          <p:cNvSpPr/>
          <p:nvPr/>
        </p:nvSpPr>
        <p:spPr>
          <a:xfrm>
            <a:off x="4337175" y="1632648"/>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AC1145"/>
              </a:solidFill>
            </a:endParaRPr>
          </a:p>
        </p:txBody>
      </p:sp>
      <p:sp>
        <p:nvSpPr>
          <p:cNvPr id="98" name="Google Shape;98;p16"/>
          <p:cNvSpPr/>
          <p:nvPr/>
        </p:nvSpPr>
        <p:spPr>
          <a:xfrm>
            <a:off x="6419150" y="1632648"/>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AC1145"/>
              </a:solidFill>
            </a:endParaRPr>
          </a:p>
        </p:txBody>
      </p:sp>
      <p:grpSp>
        <p:nvGrpSpPr>
          <p:cNvPr id="99" name="Google Shape;99;p16"/>
          <p:cNvGrpSpPr/>
          <p:nvPr/>
        </p:nvGrpSpPr>
        <p:grpSpPr>
          <a:xfrm>
            <a:off x="518300" y="3023950"/>
            <a:ext cx="1709100" cy="1391075"/>
            <a:chOff x="594500" y="1957150"/>
            <a:chExt cx="1709100" cy="1391075"/>
          </a:xfrm>
        </p:grpSpPr>
        <p:sp>
          <p:nvSpPr>
            <p:cNvPr id="100" name="Google Shape;100;p16"/>
            <p:cNvSpPr/>
            <p:nvPr/>
          </p:nvSpPr>
          <p:spPr>
            <a:xfrm>
              <a:off x="1151886" y="1957150"/>
              <a:ext cx="594300" cy="594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 name="Google Shape;101;p16"/>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sp>
          <p:nvSpPr>
            <p:cNvPr id="102" name="Google Shape;102;p16"/>
            <p:cNvSpPr txBox="1"/>
            <p:nvPr/>
          </p:nvSpPr>
          <p:spPr>
            <a:xfrm>
              <a:off x="594500" y="2660925"/>
              <a:ext cx="1709100" cy="6873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1800">
                  <a:solidFill>
                    <a:srgbClr val="AC1145"/>
                  </a:solidFill>
                  <a:latin typeface="Oswald"/>
                  <a:ea typeface="Oswald"/>
                  <a:cs typeface="Oswald"/>
                  <a:sym typeface="Oswald"/>
                </a:rPr>
                <a:t>Matching Algorithm </a:t>
              </a:r>
              <a:endParaRPr sz="1800">
                <a:solidFill>
                  <a:srgbClr val="AC1145"/>
                </a:solidFill>
                <a:latin typeface="Oswald"/>
                <a:ea typeface="Oswald"/>
                <a:cs typeface="Oswald"/>
                <a:sym typeface="Oswald"/>
              </a:endParaRPr>
            </a:p>
          </p:txBody>
        </p:sp>
      </p:grpSp>
      <p:grpSp>
        <p:nvGrpSpPr>
          <p:cNvPr id="103" name="Google Shape;103;p16"/>
          <p:cNvGrpSpPr/>
          <p:nvPr/>
        </p:nvGrpSpPr>
        <p:grpSpPr>
          <a:xfrm>
            <a:off x="2699425" y="3023950"/>
            <a:ext cx="1709100" cy="1298075"/>
            <a:chOff x="2699425" y="1957150"/>
            <a:chExt cx="1709100" cy="1298075"/>
          </a:xfrm>
        </p:grpSpPr>
        <p:sp>
          <p:nvSpPr>
            <p:cNvPr id="104" name="Google Shape;104;p16"/>
            <p:cNvSpPr/>
            <p:nvPr/>
          </p:nvSpPr>
          <p:spPr>
            <a:xfrm>
              <a:off x="3256823" y="1957150"/>
              <a:ext cx="594300" cy="594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 name="Google Shape;105;p16"/>
            <p:cNvSpPr txBox="1"/>
            <p:nvPr/>
          </p:nvSpPr>
          <p:spPr>
            <a:xfrm>
              <a:off x="2699425" y="2660925"/>
              <a:ext cx="1709100" cy="5943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1800">
                  <a:solidFill>
                    <a:srgbClr val="AC1145"/>
                  </a:solidFill>
                  <a:latin typeface="Oswald"/>
                  <a:ea typeface="Oswald"/>
                  <a:cs typeface="Oswald"/>
                  <a:sym typeface="Oswald"/>
                </a:rPr>
                <a:t>WordCloud</a:t>
              </a:r>
              <a:endParaRPr sz="1800">
                <a:solidFill>
                  <a:srgbClr val="AC1145"/>
                </a:solidFill>
                <a:latin typeface="Oswald"/>
                <a:ea typeface="Oswald"/>
                <a:cs typeface="Oswald"/>
                <a:sym typeface="Oswald"/>
              </a:endParaRPr>
            </a:p>
          </p:txBody>
        </p:sp>
      </p:grpSp>
      <p:grpSp>
        <p:nvGrpSpPr>
          <p:cNvPr id="106" name="Google Shape;106;p16"/>
          <p:cNvGrpSpPr/>
          <p:nvPr/>
        </p:nvGrpSpPr>
        <p:grpSpPr>
          <a:xfrm>
            <a:off x="4781425" y="3174253"/>
            <a:ext cx="1709100" cy="1147620"/>
            <a:chOff x="4781425" y="2118324"/>
            <a:chExt cx="1709100" cy="1229901"/>
          </a:xfrm>
        </p:grpSpPr>
        <p:sp>
          <p:nvSpPr>
            <p:cNvPr id="107" name="Google Shape;107;p16"/>
            <p:cNvSpPr txBox="1"/>
            <p:nvPr/>
          </p:nvSpPr>
          <p:spPr>
            <a:xfrm>
              <a:off x="4781425" y="2660925"/>
              <a:ext cx="1709100" cy="6873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1800">
                  <a:solidFill>
                    <a:srgbClr val="AC1145"/>
                  </a:solidFill>
                  <a:latin typeface="Oswald"/>
                  <a:ea typeface="Oswald"/>
                  <a:cs typeface="Oswald"/>
                  <a:sym typeface="Oswald"/>
                </a:rPr>
                <a:t>Conclusion</a:t>
              </a:r>
              <a:endParaRPr sz="1800">
                <a:solidFill>
                  <a:srgbClr val="AC1145"/>
                </a:solidFill>
                <a:latin typeface="Oswald"/>
                <a:ea typeface="Oswald"/>
                <a:cs typeface="Oswald"/>
                <a:sym typeface="Oswald"/>
              </a:endParaRPr>
            </a:p>
          </p:txBody>
        </p:sp>
        <p:sp>
          <p:nvSpPr>
            <p:cNvPr id="108" name="Google Shape;108;p16"/>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grpSp>
      <p:grpSp>
        <p:nvGrpSpPr>
          <p:cNvPr id="109" name="Google Shape;109;p16"/>
          <p:cNvGrpSpPr/>
          <p:nvPr/>
        </p:nvGrpSpPr>
        <p:grpSpPr>
          <a:xfrm>
            <a:off x="6863400" y="3218733"/>
            <a:ext cx="1709100" cy="1103230"/>
            <a:chOff x="6863388" y="2118324"/>
            <a:chExt cx="1709100" cy="989001"/>
          </a:xfrm>
        </p:grpSpPr>
        <p:sp>
          <p:nvSpPr>
            <p:cNvPr id="110" name="Google Shape;110;p16"/>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None/>
              </a:pPr>
              <a:r>
                <a:rPr lang="en" sz="1800">
                  <a:solidFill>
                    <a:srgbClr val="AC1145"/>
                  </a:solidFill>
                  <a:latin typeface="Oswald"/>
                  <a:ea typeface="Oswald"/>
                  <a:cs typeface="Oswald"/>
                  <a:sym typeface="Oswald"/>
                </a:rPr>
                <a:t>Q&amp;A</a:t>
              </a:r>
              <a:endParaRPr sz="1800">
                <a:solidFill>
                  <a:srgbClr val="AC1145"/>
                </a:solidFill>
                <a:latin typeface="Oswald"/>
                <a:ea typeface="Oswald"/>
                <a:cs typeface="Oswald"/>
                <a:sym typeface="Oswald"/>
              </a:endParaRPr>
            </a:p>
          </p:txBody>
        </p:sp>
        <p:sp>
          <p:nvSpPr>
            <p:cNvPr id="111" name="Google Shape;111;p16"/>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a:solidFill>
                  <a:schemeClr val="dk1"/>
                </a:solidFill>
                <a:latin typeface="Roboto"/>
                <a:ea typeface="Roboto"/>
                <a:cs typeface="Roboto"/>
                <a:sym typeface="Roboto"/>
              </a:endParaRPr>
            </a:p>
          </p:txBody>
        </p:sp>
      </p:grpSp>
      <p:sp>
        <p:nvSpPr>
          <p:cNvPr id="112" name="Google Shape;112;p16"/>
          <p:cNvSpPr/>
          <p:nvPr/>
        </p:nvSpPr>
        <p:spPr>
          <a:xfrm>
            <a:off x="5338812" y="1356435"/>
            <a:ext cx="594300" cy="582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3" name="Google Shape;113;p16"/>
          <p:cNvSpPr/>
          <p:nvPr/>
        </p:nvSpPr>
        <p:spPr>
          <a:xfrm>
            <a:off x="7420787" y="1347460"/>
            <a:ext cx="594300" cy="582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4" name="Google Shape;114;p16"/>
          <p:cNvSpPr/>
          <p:nvPr/>
        </p:nvSpPr>
        <p:spPr>
          <a:xfrm>
            <a:off x="5338812" y="3042235"/>
            <a:ext cx="594300" cy="582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5" name="Google Shape;115;p16"/>
          <p:cNvSpPr/>
          <p:nvPr/>
        </p:nvSpPr>
        <p:spPr>
          <a:xfrm>
            <a:off x="7420787" y="3023960"/>
            <a:ext cx="594300" cy="582300"/>
          </a:xfrm>
          <a:prstGeom prst="ellipse">
            <a:avLst/>
          </a:prstGeom>
          <a:noFill/>
          <a:ln cap="flat" cmpd="sng" w="38100">
            <a:solidFill>
              <a:srgbClr val="AC11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6" name="Google Shape;116;p16"/>
          <p:cNvSpPr/>
          <p:nvPr/>
        </p:nvSpPr>
        <p:spPr>
          <a:xfrm>
            <a:off x="2164950" y="3276675"/>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7" name="Google Shape;117;p16"/>
          <p:cNvSpPr/>
          <p:nvPr/>
        </p:nvSpPr>
        <p:spPr>
          <a:xfrm>
            <a:off x="4292062" y="3276675"/>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sp>
        <p:nvSpPr>
          <p:cNvPr id="118" name="Google Shape;118;p16"/>
          <p:cNvSpPr/>
          <p:nvPr/>
        </p:nvSpPr>
        <p:spPr>
          <a:xfrm>
            <a:off x="6379787" y="3276675"/>
            <a:ext cx="594300" cy="113400"/>
          </a:xfrm>
          <a:prstGeom prst="chevron">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C1145"/>
              </a:solidFill>
            </a:endParaRPr>
          </a:p>
        </p:txBody>
      </p:sp>
      <p:pic>
        <p:nvPicPr>
          <p:cNvPr id="119" name="Google Shape;119;p16"/>
          <p:cNvPicPr preferRelativeResize="0"/>
          <p:nvPr/>
        </p:nvPicPr>
        <p:blipFill>
          <a:blip r:embed="rId3">
            <a:alphaModFix/>
          </a:blip>
          <a:stretch>
            <a:fillRect/>
          </a:stretch>
        </p:blipFill>
        <p:spPr>
          <a:xfrm>
            <a:off x="1103332" y="1404050"/>
            <a:ext cx="494029" cy="494050"/>
          </a:xfrm>
          <a:prstGeom prst="rect">
            <a:avLst/>
          </a:prstGeom>
          <a:noFill/>
          <a:ln>
            <a:noFill/>
          </a:ln>
        </p:spPr>
      </p:pic>
      <p:pic>
        <p:nvPicPr>
          <p:cNvPr id="120" name="Google Shape;120;p16"/>
          <p:cNvPicPr preferRelativeResize="0"/>
          <p:nvPr/>
        </p:nvPicPr>
        <p:blipFill>
          <a:blip r:embed="rId4">
            <a:alphaModFix/>
          </a:blip>
          <a:stretch>
            <a:fillRect/>
          </a:stretch>
        </p:blipFill>
        <p:spPr>
          <a:xfrm>
            <a:off x="3361603" y="1449113"/>
            <a:ext cx="396888" cy="396910"/>
          </a:xfrm>
          <a:prstGeom prst="rect">
            <a:avLst/>
          </a:prstGeom>
          <a:noFill/>
          <a:ln>
            <a:noFill/>
          </a:ln>
        </p:spPr>
      </p:pic>
      <p:pic>
        <p:nvPicPr>
          <p:cNvPr id="121" name="Google Shape;121;p16"/>
          <p:cNvPicPr preferRelativeResize="0"/>
          <p:nvPr/>
        </p:nvPicPr>
        <p:blipFill>
          <a:blip r:embed="rId5">
            <a:alphaModFix/>
          </a:blip>
          <a:stretch>
            <a:fillRect/>
          </a:stretch>
        </p:blipFill>
        <p:spPr>
          <a:xfrm>
            <a:off x="7534262" y="1455045"/>
            <a:ext cx="361889" cy="379100"/>
          </a:xfrm>
          <a:prstGeom prst="rect">
            <a:avLst/>
          </a:prstGeom>
          <a:noFill/>
          <a:ln>
            <a:noFill/>
          </a:ln>
        </p:spPr>
      </p:pic>
      <p:pic>
        <p:nvPicPr>
          <p:cNvPr id="122" name="Google Shape;122;p16"/>
          <p:cNvPicPr preferRelativeResize="0"/>
          <p:nvPr/>
        </p:nvPicPr>
        <p:blipFill>
          <a:blip r:embed="rId6">
            <a:alphaModFix/>
          </a:blip>
          <a:stretch>
            <a:fillRect/>
          </a:stretch>
        </p:blipFill>
        <p:spPr>
          <a:xfrm>
            <a:off x="1125813" y="3086362"/>
            <a:ext cx="494025" cy="494025"/>
          </a:xfrm>
          <a:prstGeom prst="rect">
            <a:avLst/>
          </a:prstGeom>
          <a:noFill/>
          <a:ln>
            <a:noFill/>
          </a:ln>
        </p:spPr>
      </p:pic>
      <p:pic>
        <p:nvPicPr>
          <p:cNvPr id="123" name="Google Shape;123;p16"/>
          <p:cNvPicPr preferRelativeResize="0"/>
          <p:nvPr/>
        </p:nvPicPr>
        <p:blipFill>
          <a:blip r:embed="rId7">
            <a:alphaModFix/>
          </a:blip>
          <a:stretch>
            <a:fillRect/>
          </a:stretch>
        </p:blipFill>
        <p:spPr>
          <a:xfrm>
            <a:off x="3357142" y="3119471"/>
            <a:ext cx="396900" cy="396900"/>
          </a:xfrm>
          <a:prstGeom prst="rect">
            <a:avLst/>
          </a:prstGeom>
          <a:noFill/>
          <a:ln>
            <a:noFill/>
          </a:ln>
        </p:spPr>
      </p:pic>
      <p:pic>
        <p:nvPicPr>
          <p:cNvPr id="124" name="Google Shape;124;p16"/>
          <p:cNvPicPr preferRelativeResize="0"/>
          <p:nvPr/>
        </p:nvPicPr>
        <p:blipFill>
          <a:blip r:embed="rId8">
            <a:alphaModFix/>
          </a:blip>
          <a:stretch>
            <a:fillRect/>
          </a:stretch>
        </p:blipFill>
        <p:spPr>
          <a:xfrm>
            <a:off x="5487487" y="3151877"/>
            <a:ext cx="332849" cy="337755"/>
          </a:xfrm>
          <a:prstGeom prst="rect">
            <a:avLst/>
          </a:prstGeom>
          <a:noFill/>
          <a:ln>
            <a:noFill/>
          </a:ln>
        </p:spPr>
      </p:pic>
      <p:pic>
        <p:nvPicPr>
          <p:cNvPr id="125" name="Google Shape;125;p16"/>
          <p:cNvPicPr preferRelativeResize="0"/>
          <p:nvPr/>
        </p:nvPicPr>
        <p:blipFill>
          <a:blip r:embed="rId9">
            <a:alphaModFix/>
          </a:blip>
          <a:stretch>
            <a:fillRect/>
          </a:stretch>
        </p:blipFill>
        <p:spPr>
          <a:xfrm>
            <a:off x="7540292" y="3128957"/>
            <a:ext cx="361900" cy="361900"/>
          </a:xfrm>
          <a:prstGeom prst="rect">
            <a:avLst/>
          </a:prstGeom>
          <a:noFill/>
          <a:ln>
            <a:noFill/>
          </a:ln>
        </p:spPr>
      </p:pic>
      <p:pic>
        <p:nvPicPr>
          <p:cNvPr id="126" name="Google Shape;126;p16"/>
          <p:cNvPicPr preferRelativeResize="0"/>
          <p:nvPr/>
        </p:nvPicPr>
        <p:blipFill>
          <a:blip r:embed="rId10">
            <a:alphaModFix/>
          </a:blip>
          <a:stretch>
            <a:fillRect/>
          </a:stretch>
        </p:blipFill>
        <p:spPr>
          <a:xfrm>
            <a:off x="5466879" y="1484643"/>
            <a:ext cx="361900" cy="36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Data Cleaning</a:t>
            </a:r>
            <a:endParaRPr b="1" sz="5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2201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Summary of Dataset</a:t>
            </a:r>
            <a:endParaRPr>
              <a:solidFill>
                <a:srgbClr val="AC1145"/>
              </a:solidFill>
            </a:endParaRPr>
          </a:p>
        </p:txBody>
      </p:sp>
      <p:sp>
        <p:nvSpPr>
          <p:cNvPr id="137" name="Google Shape;137;p18"/>
          <p:cNvSpPr txBox="1"/>
          <p:nvPr>
            <p:ph idx="1" type="body"/>
          </p:nvPr>
        </p:nvSpPr>
        <p:spPr>
          <a:xfrm>
            <a:off x="311700" y="1468825"/>
            <a:ext cx="4260300" cy="3306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swald"/>
              <a:buChar char="●"/>
            </a:pPr>
            <a:r>
              <a:rPr lang="en">
                <a:solidFill>
                  <a:srgbClr val="000000"/>
                </a:solidFill>
                <a:latin typeface="Oswald"/>
                <a:ea typeface="Oswald"/>
                <a:cs typeface="Oswald"/>
                <a:sym typeface="Oswald"/>
              </a:rPr>
              <a:t>59,946 profiles with 31 variables, </a:t>
            </a:r>
            <a:endParaRPr>
              <a:solidFill>
                <a:srgbClr val="000000"/>
              </a:solidFill>
              <a:latin typeface="Oswald"/>
              <a:ea typeface="Oswald"/>
              <a:cs typeface="Oswald"/>
              <a:sym typeface="Oswald"/>
            </a:endParaRPr>
          </a:p>
          <a:p>
            <a:pPr indent="457200" lvl="0" marL="0" marR="0" rtl="0" algn="l">
              <a:lnSpc>
                <a:spcPct val="150000"/>
              </a:lnSpc>
              <a:spcBef>
                <a:spcPts val="0"/>
              </a:spcBef>
              <a:spcAft>
                <a:spcPts val="0"/>
              </a:spcAft>
              <a:buNone/>
            </a:pPr>
            <a:r>
              <a:rPr lang="en">
                <a:solidFill>
                  <a:srgbClr val="000000"/>
                </a:solidFill>
                <a:latin typeface="Oswald"/>
                <a:ea typeface="Oswald"/>
                <a:cs typeface="Oswald"/>
                <a:sym typeface="Oswald"/>
              </a:rPr>
              <a:t>located in the San Francisco region </a:t>
            </a:r>
            <a:endParaRPr>
              <a:solidFill>
                <a:srgbClr val="000000"/>
              </a:solidFill>
              <a:latin typeface="Oswald"/>
              <a:ea typeface="Oswald"/>
              <a:cs typeface="Oswald"/>
              <a:sym typeface="Oswald"/>
            </a:endParaRPr>
          </a:p>
          <a:p>
            <a:pPr indent="-342900" lvl="0" marL="457200" marR="0" rtl="0" algn="l">
              <a:lnSpc>
                <a:spcPct val="150000"/>
              </a:lnSpc>
              <a:spcBef>
                <a:spcPts val="0"/>
              </a:spcBef>
              <a:spcAft>
                <a:spcPts val="0"/>
              </a:spcAft>
              <a:buClr>
                <a:srgbClr val="000000"/>
              </a:buClr>
              <a:buSzPts val="1800"/>
              <a:buFont typeface="Oswald"/>
              <a:buChar char="●"/>
            </a:pPr>
            <a:r>
              <a:rPr lang="en">
                <a:solidFill>
                  <a:srgbClr val="000000"/>
                </a:solidFill>
                <a:latin typeface="Oswald"/>
                <a:ea typeface="Oswald"/>
                <a:cs typeface="Oswald"/>
                <a:sym typeface="Oswald"/>
              </a:rPr>
              <a:t>31 variables included and 10 topic specific essays and basic bios such as:</a:t>
            </a:r>
            <a:endParaRPr>
              <a:solidFill>
                <a:srgbClr val="000000"/>
              </a:solidFill>
              <a:latin typeface="Oswald"/>
              <a:ea typeface="Oswald"/>
              <a:cs typeface="Oswald"/>
              <a:sym typeface="Oswald"/>
            </a:endParaRPr>
          </a:p>
          <a:p>
            <a:pPr indent="-330200" lvl="0" marL="914400" marR="0" rtl="0" algn="l">
              <a:lnSpc>
                <a:spcPct val="150000"/>
              </a:lnSpc>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Age</a:t>
            </a:r>
            <a:endParaRPr sz="1600">
              <a:solidFill>
                <a:srgbClr val="000000"/>
              </a:solidFill>
              <a:latin typeface="Oswald"/>
              <a:ea typeface="Oswald"/>
              <a:cs typeface="Oswald"/>
              <a:sym typeface="Oswald"/>
            </a:endParaRPr>
          </a:p>
          <a:p>
            <a:pPr indent="-330200" lvl="0" marL="914400" marR="0" rtl="0" algn="l">
              <a:lnSpc>
                <a:spcPct val="150000"/>
              </a:lnSpc>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Profession</a:t>
            </a:r>
            <a:endParaRPr sz="1600">
              <a:solidFill>
                <a:srgbClr val="000000"/>
              </a:solidFill>
              <a:latin typeface="Oswald"/>
              <a:ea typeface="Oswald"/>
              <a:cs typeface="Oswald"/>
              <a:sym typeface="Oswald"/>
            </a:endParaRPr>
          </a:p>
          <a:p>
            <a:pPr indent="-330200" lvl="0" marL="914400" marR="0" rtl="0" algn="l">
              <a:lnSpc>
                <a:spcPct val="150000"/>
              </a:lnSpc>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Education</a:t>
            </a:r>
            <a:endParaRPr sz="1600">
              <a:solidFill>
                <a:srgbClr val="000000"/>
              </a:solidFill>
              <a:latin typeface="Oswald"/>
              <a:ea typeface="Oswald"/>
              <a:cs typeface="Oswald"/>
              <a:sym typeface="Oswald"/>
            </a:endParaRPr>
          </a:p>
          <a:p>
            <a:pPr indent="-330200" lvl="0" marL="914400" marR="0" rtl="0" algn="l">
              <a:lnSpc>
                <a:spcPct val="150000"/>
              </a:lnSpc>
              <a:spcBef>
                <a:spcPts val="0"/>
              </a:spcBef>
              <a:spcAft>
                <a:spcPts val="0"/>
              </a:spcAft>
              <a:buClr>
                <a:srgbClr val="000000"/>
              </a:buClr>
              <a:buSzPts val="1600"/>
              <a:buFont typeface="Oswald"/>
              <a:buChar char="○"/>
            </a:pPr>
            <a:r>
              <a:rPr lang="en" sz="1600">
                <a:solidFill>
                  <a:srgbClr val="000000"/>
                </a:solidFill>
                <a:latin typeface="Oswald"/>
                <a:ea typeface="Oswald"/>
                <a:cs typeface="Oswald"/>
                <a:sym typeface="Oswald"/>
              </a:rPr>
              <a:t>Sexual </a:t>
            </a:r>
            <a:r>
              <a:rPr lang="en" sz="1600">
                <a:solidFill>
                  <a:srgbClr val="000000"/>
                </a:solidFill>
                <a:latin typeface="Oswald"/>
                <a:ea typeface="Oswald"/>
                <a:cs typeface="Oswald"/>
                <a:sym typeface="Oswald"/>
              </a:rPr>
              <a:t>Orientation</a:t>
            </a:r>
            <a:r>
              <a:rPr lang="en" sz="1600">
                <a:solidFill>
                  <a:srgbClr val="000000"/>
                </a:solidFill>
                <a:latin typeface="Oswald"/>
                <a:ea typeface="Oswald"/>
                <a:cs typeface="Oswald"/>
                <a:sym typeface="Oswald"/>
              </a:rPr>
              <a:t>, etc. </a:t>
            </a:r>
            <a:endParaRPr sz="1600">
              <a:solidFill>
                <a:srgbClr val="000000"/>
              </a:solidFill>
              <a:latin typeface="Oswald"/>
              <a:ea typeface="Oswald"/>
              <a:cs typeface="Oswald"/>
              <a:sym typeface="Oswald"/>
            </a:endParaRPr>
          </a:p>
          <a:p>
            <a:pPr indent="0" lvl="0" marL="0" marR="0" rtl="0" algn="l">
              <a:lnSpc>
                <a:spcPct val="150000"/>
              </a:lnSpc>
              <a:spcBef>
                <a:spcPts val="0"/>
              </a:spcBef>
              <a:spcAft>
                <a:spcPts val="0"/>
              </a:spcAft>
              <a:buNone/>
            </a:pPr>
            <a:r>
              <a:t/>
            </a:r>
            <a:endParaRPr/>
          </a:p>
          <a:p>
            <a:pPr indent="0" lvl="0" marL="0" rtl="0" algn="l">
              <a:spcBef>
                <a:spcPts val="0"/>
              </a:spcBef>
              <a:spcAft>
                <a:spcPts val="1600"/>
              </a:spcAft>
              <a:buNone/>
            </a:pPr>
            <a:r>
              <a:t/>
            </a:r>
            <a:endParaRPr/>
          </a:p>
        </p:txBody>
      </p:sp>
      <p:pic>
        <p:nvPicPr>
          <p:cNvPr id="138" name="Google Shape;138;p18"/>
          <p:cNvPicPr preferRelativeResize="0"/>
          <p:nvPr/>
        </p:nvPicPr>
        <p:blipFill>
          <a:blip r:embed="rId3">
            <a:alphaModFix/>
          </a:blip>
          <a:stretch>
            <a:fillRect/>
          </a:stretch>
        </p:blipFill>
        <p:spPr>
          <a:xfrm>
            <a:off x="4810025" y="1620675"/>
            <a:ext cx="3736875" cy="2835175"/>
          </a:xfrm>
          <a:prstGeom prst="rect">
            <a:avLst/>
          </a:prstGeom>
          <a:noFill/>
          <a:ln>
            <a:noFill/>
          </a:ln>
          <a:effectLst>
            <a:outerShdw blurRad="57150" rotWithShape="0" algn="bl" dir="5400000" dist="19050">
              <a:schemeClr val="lt2">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311700" y="1853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Dataset Pre-processing</a:t>
            </a:r>
            <a:endParaRPr>
              <a:solidFill>
                <a:srgbClr val="AC1145"/>
              </a:solidFill>
            </a:endParaRPr>
          </a:p>
        </p:txBody>
      </p:sp>
      <p:sp>
        <p:nvSpPr>
          <p:cNvPr id="144" name="Google Shape;144;p19"/>
          <p:cNvSpPr txBox="1"/>
          <p:nvPr>
            <p:ph idx="1" type="body"/>
          </p:nvPr>
        </p:nvSpPr>
        <p:spPr>
          <a:xfrm>
            <a:off x="311700" y="1396975"/>
            <a:ext cx="6117600" cy="32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00000"/>
                </a:solidFill>
                <a:latin typeface="Oswald"/>
                <a:ea typeface="Oswald"/>
                <a:cs typeface="Oswald"/>
                <a:sym typeface="Oswald"/>
              </a:rPr>
              <a:t>NA values</a:t>
            </a:r>
            <a:endParaRPr b="1" sz="1700">
              <a:solidFill>
                <a:srgbClr val="000000"/>
              </a:solidFill>
              <a:latin typeface="Oswald"/>
              <a:ea typeface="Oswald"/>
              <a:cs typeface="Oswald"/>
              <a:sym typeface="Oswald"/>
            </a:endParaRPr>
          </a:p>
          <a:p>
            <a:pPr indent="457200" lvl="0" marL="0" rtl="0" algn="l">
              <a:spcBef>
                <a:spcPts val="1600"/>
              </a:spcBef>
              <a:spcAft>
                <a:spcPts val="0"/>
              </a:spcAft>
              <a:buNone/>
            </a:pPr>
            <a:r>
              <a:rPr lang="en" sz="1700">
                <a:solidFill>
                  <a:srgbClr val="000000"/>
                </a:solidFill>
                <a:latin typeface="Oswald"/>
                <a:ea typeface="Oswald"/>
                <a:cs typeface="Oswald"/>
                <a:sym typeface="Oswald"/>
              </a:rPr>
              <a:t>Too many NA values (55,700 rows contain NA values)</a:t>
            </a:r>
            <a:endParaRPr sz="1700">
              <a:solidFill>
                <a:srgbClr val="000000"/>
              </a:solidFill>
              <a:latin typeface="Oswald"/>
              <a:ea typeface="Oswald"/>
              <a:cs typeface="Oswald"/>
              <a:sym typeface="Oswald"/>
            </a:endParaRPr>
          </a:p>
          <a:p>
            <a:pPr indent="0" lvl="0" marL="457200" rtl="0" algn="l">
              <a:spcBef>
                <a:spcPts val="1600"/>
              </a:spcBef>
              <a:spcAft>
                <a:spcPts val="0"/>
              </a:spcAft>
              <a:buNone/>
            </a:pPr>
            <a:r>
              <a:rPr lang="en" sz="1700">
                <a:solidFill>
                  <a:srgbClr val="000000"/>
                </a:solidFill>
                <a:latin typeface="Oswald"/>
                <a:ea typeface="Oswald"/>
                <a:cs typeface="Oswald"/>
                <a:sym typeface="Oswald"/>
              </a:rPr>
              <a:t>Removing values might cause different outcomes (purposeful blanks)</a:t>
            </a:r>
            <a:endParaRPr sz="1700">
              <a:solidFill>
                <a:srgbClr val="000000"/>
              </a:solidFill>
              <a:latin typeface="Oswald"/>
              <a:ea typeface="Oswald"/>
              <a:cs typeface="Oswald"/>
              <a:sym typeface="Oswald"/>
            </a:endParaRPr>
          </a:p>
          <a:p>
            <a:pPr indent="0" lvl="0" marL="0" rtl="0" algn="l">
              <a:spcBef>
                <a:spcPts val="1600"/>
              </a:spcBef>
              <a:spcAft>
                <a:spcPts val="0"/>
              </a:spcAft>
              <a:buNone/>
            </a:pPr>
            <a:r>
              <a:rPr b="1" lang="en" sz="1700">
                <a:solidFill>
                  <a:srgbClr val="000000"/>
                </a:solidFill>
                <a:latin typeface="Oswald"/>
                <a:ea typeface="Oswald"/>
                <a:cs typeface="Oswald"/>
                <a:sym typeface="Oswald"/>
              </a:rPr>
              <a:t>Ages</a:t>
            </a:r>
            <a:endParaRPr b="1" sz="1700">
              <a:solidFill>
                <a:srgbClr val="000000"/>
              </a:solidFill>
              <a:latin typeface="Oswald"/>
              <a:ea typeface="Oswald"/>
              <a:cs typeface="Oswald"/>
              <a:sym typeface="Oswald"/>
            </a:endParaRPr>
          </a:p>
          <a:p>
            <a:pPr indent="0" lvl="0" marL="457200" rtl="0" algn="l">
              <a:spcBef>
                <a:spcPts val="1600"/>
              </a:spcBef>
              <a:spcAft>
                <a:spcPts val="1600"/>
              </a:spcAft>
              <a:buNone/>
            </a:pPr>
            <a:r>
              <a:rPr lang="en" sz="1700">
                <a:solidFill>
                  <a:srgbClr val="000000"/>
                </a:solidFill>
                <a:latin typeface="Oswald"/>
                <a:ea typeface="Oswald"/>
                <a:cs typeface="Oswald"/>
                <a:sym typeface="Oswald"/>
              </a:rPr>
              <a:t>65 is the average retirement age -&gt; Not ideal subject of experiment -&gt; </a:t>
            </a:r>
            <a:r>
              <a:rPr lang="en" sz="1700">
                <a:solidFill>
                  <a:srgbClr val="000000"/>
                </a:solidFill>
                <a:latin typeface="Oswald"/>
                <a:ea typeface="Oswald"/>
                <a:cs typeface="Oswald"/>
                <a:sym typeface="Oswald"/>
              </a:rPr>
              <a:t>Remove users over 64</a:t>
            </a:r>
            <a:endParaRPr sz="1700">
              <a:solidFill>
                <a:srgbClr val="000000"/>
              </a:solidFill>
              <a:latin typeface="Oswald"/>
              <a:ea typeface="Oswald"/>
              <a:cs typeface="Oswald"/>
              <a:sym typeface="Oswald"/>
            </a:endParaRPr>
          </a:p>
        </p:txBody>
      </p:sp>
      <p:pic>
        <p:nvPicPr>
          <p:cNvPr id="145" name="Google Shape;145;p19"/>
          <p:cNvPicPr preferRelativeResize="0"/>
          <p:nvPr/>
        </p:nvPicPr>
        <p:blipFill>
          <a:blip r:embed="rId3">
            <a:alphaModFix/>
          </a:blip>
          <a:stretch>
            <a:fillRect/>
          </a:stretch>
        </p:blipFill>
        <p:spPr>
          <a:xfrm>
            <a:off x="6537800" y="1473175"/>
            <a:ext cx="2269275" cy="2934775"/>
          </a:xfrm>
          <a:prstGeom prst="rect">
            <a:avLst/>
          </a:prstGeom>
          <a:noFill/>
          <a:ln>
            <a:noFill/>
          </a:ln>
          <a:effectLst>
            <a:outerShdw blurRad="57150" rotWithShape="0" algn="bl" dir="5400000" dist="19050">
              <a:schemeClr val="lt2">
                <a:alpha val="50000"/>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311700" y="549575"/>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AC1145"/>
                </a:solidFill>
              </a:rPr>
              <a:t>Dataset Pre-processing</a:t>
            </a:r>
            <a:endParaRPr>
              <a:solidFill>
                <a:srgbClr val="AC1145"/>
              </a:solidFill>
            </a:endParaRPr>
          </a:p>
          <a:p>
            <a:pPr indent="0" lvl="0" marL="0" rtl="0" algn="l">
              <a:spcBef>
                <a:spcPts val="0"/>
              </a:spcBef>
              <a:spcAft>
                <a:spcPts val="0"/>
              </a:spcAft>
              <a:buNone/>
            </a:pPr>
            <a:r>
              <a:t/>
            </a:r>
            <a:endParaRPr/>
          </a:p>
        </p:txBody>
      </p:sp>
      <p:sp>
        <p:nvSpPr>
          <p:cNvPr id="151" name="Google Shape;151;p20"/>
          <p:cNvSpPr txBox="1"/>
          <p:nvPr>
            <p:ph idx="4294967295" type="body"/>
          </p:nvPr>
        </p:nvSpPr>
        <p:spPr>
          <a:xfrm>
            <a:off x="311700" y="878600"/>
            <a:ext cx="8520600" cy="218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Oswald"/>
                <a:ea typeface="Oswald"/>
                <a:cs typeface="Oswald"/>
                <a:sym typeface="Oswald"/>
              </a:rPr>
              <a:t>Textual analysis (Essays)</a:t>
            </a:r>
            <a:endParaRPr b="1">
              <a:solidFill>
                <a:srgbClr val="000000"/>
              </a:solidFill>
              <a:latin typeface="Oswald"/>
              <a:ea typeface="Oswald"/>
              <a:cs typeface="Oswald"/>
              <a:sym typeface="Oswald"/>
            </a:endParaRPr>
          </a:p>
          <a:p>
            <a:pPr indent="0" lvl="0" marL="457200" rtl="0" algn="l">
              <a:spcBef>
                <a:spcPts val="1600"/>
              </a:spcBef>
              <a:spcAft>
                <a:spcPts val="0"/>
              </a:spcAft>
              <a:buNone/>
            </a:pPr>
            <a:r>
              <a:rPr lang="en">
                <a:solidFill>
                  <a:srgbClr val="000000"/>
                </a:solidFill>
                <a:latin typeface="Oswald"/>
                <a:ea typeface="Oswald"/>
                <a:cs typeface="Oswald"/>
                <a:sym typeface="Oswald"/>
              </a:rPr>
              <a:t>Remove punctuation, white spaces, convert uppercase to lowercase </a:t>
            </a:r>
            <a:endParaRPr>
              <a:solidFill>
                <a:srgbClr val="000000"/>
              </a:solidFill>
              <a:latin typeface="Oswald"/>
              <a:ea typeface="Oswald"/>
              <a:cs typeface="Oswald"/>
              <a:sym typeface="Oswald"/>
            </a:endParaRPr>
          </a:p>
          <a:p>
            <a:pPr indent="457200" lvl="0" marL="0" rtl="0" algn="l">
              <a:spcBef>
                <a:spcPts val="1600"/>
              </a:spcBef>
              <a:spcAft>
                <a:spcPts val="0"/>
              </a:spcAft>
              <a:buNone/>
            </a:pPr>
            <a:r>
              <a:rPr lang="en">
                <a:solidFill>
                  <a:srgbClr val="000000"/>
                </a:solidFill>
                <a:latin typeface="Oswald"/>
                <a:ea typeface="Oswald"/>
                <a:cs typeface="Oswald"/>
                <a:sym typeface="Oswald"/>
              </a:rPr>
              <a:t>Remove stopword using nltk stopwords (179 words)</a:t>
            </a:r>
            <a:endParaRPr>
              <a:solidFill>
                <a:srgbClr val="000000"/>
              </a:solidFill>
              <a:latin typeface="Oswald"/>
              <a:ea typeface="Oswald"/>
              <a:cs typeface="Oswald"/>
              <a:sym typeface="Oswald"/>
            </a:endParaRPr>
          </a:p>
          <a:p>
            <a:pPr indent="0" lvl="0" marL="0" rtl="0" algn="l">
              <a:spcBef>
                <a:spcPts val="1600"/>
              </a:spcBef>
              <a:spcAft>
                <a:spcPts val="1600"/>
              </a:spcAft>
              <a:buNone/>
            </a:pPr>
            <a:r>
              <a:rPr lang="en">
                <a:solidFill>
                  <a:srgbClr val="000000"/>
                </a:solidFill>
                <a:latin typeface="Oswald"/>
                <a:ea typeface="Oswald"/>
                <a:cs typeface="Oswald"/>
                <a:sym typeface="Oswald"/>
              </a:rPr>
              <a:t>	Tokenization and Stemming </a:t>
            </a:r>
            <a:endParaRPr sz="1600"/>
          </a:p>
        </p:txBody>
      </p:sp>
      <p:pic>
        <p:nvPicPr>
          <p:cNvPr id="152" name="Google Shape;152;p20"/>
          <p:cNvPicPr preferRelativeResize="0"/>
          <p:nvPr/>
        </p:nvPicPr>
        <p:blipFill>
          <a:blip r:embed="rId3">
            <a:alphaModFix/>
          </a:blip>
          <a:stretch>
            <a:fillRect/>
          </a:stretch>
        </p:blipFill>
        <p:spPr>
          <a:xfrm>
            <a:off x="940175" y="2987275"/>
            <a:ext cx="6572250" cy="191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FFFF"/>
                </a:solidFill>
              </a:rPr>
              <a:t>Exploratory Analysis</a:t>
            </a:r>
            <a:endParaRPr b="1" sz="54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